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80" r:id="rId4"/>
    <p:sldId id="281" r:id="rId5"/>
    <p:sldId id="283" r:id="rId6"/>
    <p:sldId id="297" r:id="rId7"/>
    <p:sldId id="298" r:id="rId8"/>
    <p:sldId id="299" r:id="rId9"/>
    <p:sldId id="300" r:id="rId10"/>
    <p:sldId id="301" r:id="rId11"/>
    <p:sldId id="302" r:id="rId12"/>
    <p:sldId id="272" r:id="rId13"/>
    <p:sldId id="273" r:id="rId14"/>
    <p:sldId id="303" r:id="rId15"/>
    <p:sldId id="269" r:id="rId16"/>
    <p:sldId id="270" r:id="rId17"/>
    <p:sldId id="304" r:id="rId18"/>
    <p:sldId id="271" r:id="rId19"/>
    <p:sldId id="305" r:id="rId20"/>
    <p:sldId id="306" r:id="rId21"/>
    <p:sldId id="307" r:id="rId22"/>
    <p:sldId id="308" r:id="rId23"/>
    <p:sldId id="285" r:id="rId24"/>
    <p:sldId id="291" r:id="rId25"/>
    <p:sldId id="315" r:id="rId26"/>
    <p:sldId id="316" r:id="rId27"/>
    <p:sldId id="318" r:id="rId28"/>
    <p:sldId id="319" r:id="rId29"/>
    <p:sldId id="286" r:id="rId30"/>
    <p:sldId id="261" r:id="rId31"/>
    <p:sldId id="262" r:id="rId32"/>
    <p:sldId id="263" r:id="rId33"/>
    <p:sldId id="264" r:id="rId34"/>
    <p:sldId id="287" r:id="rId35"/>
    <p:sldId id="288" r:id="rId36"/>
    <p:sldId id="317" r:id="rId37"/>
    <p:sldId id="290" r:id="rId38"/>
    <p:sldId id="268" r:id="rId39"/>
    <p:sldId id="265" r:id="rId40"/>
    <p:sldId id="294" r:id="rId41"/>
    <p:sldId id="312" r:id="rId42"/>
    <p:sldId id="313" r:id="rId43"/>
    <p:sldId id="314" r:id="rId44"/>
    <p:sldId id="289" r:id="rId45"/>
    <p:sldId id="267" r:id="rId46"/>
    <p:sldId id="266" r:id="rId47"/>
    <p:sldId id="257" r:id="rId48"/>
    <p:sldId id="309" r:id="rId49"/>
    <p:sldId id="310" r:id="rId50"/>
    <p:sldId id="293" r:id="rId51"/>
    <p:sldId id="311" r:id="rId52"/>
    <p:sldId id="295" r:id="rId53"/>
    <p:sldId id="296" r:id="rId54"/>
    <p:sldId id="258" r:id="rId55"/>
    <p:sldId id="259" r:id="rId56"/>
    <p:sldId id="260" r:id="rId57"/>
    <p:sldId id="321" r:id="rId58"/>
    <p:sldId id="322" r:id="rId59"/>
    <p:sldId id="323" r:id="rId60"/>
    <p:sldId id="324" r:id="rId61"/>
    <p:sldId id="325" r:id="rId6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467" autoAdjust="0"/>
    <p:restoredTop sz="94660"/>
  </p:normalViewPr>
  <p:slideViewPr>
    <p:cSldViewPr>
      <p:cViewPr varScale="1">
        <p:scale>
          <a:sx n="61" d="100"/>
          <a:sy n="61" d="100"/>
        </p:scale>
        <p:origin x="-9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6FF26C4-ED33-4489-8013-DFC84D39FBE1}" type="datetimeFigureOut">
              <a:rPr lang="ru-RU" smtClean="0"/>
              <a:pPr/>
              <a:t>21.11.2015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041AA9E-F646-40C9-8F76-FDAA843EB63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F26C4-ED33-4489-8013-DFC84D39FBE1}" type="datetimeFigureOut">
              <a:rPr lang="ru-RU" smtClean="0"/>
              <a:pPr/>
              <a:t>21.11.2015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1AA9E-F646-40C9-8F76-FDAA843EB637}"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5"/>
            <a:ext cx="7772400" cy="2835746"/>
          </a:xfrm>
        </p:spPr>
        <p:txBody>
          <a:bodyPr>
            <a:normAutofit/>
          </a:bodyPr>
          <a:lstStyle/>
          <a:p>
            <a:r>
              <a:rPr lang="ru-RU" sz="3200" b="1" dirty="0" smtClean="0">
                <a:latin typeface="Century Gothic" pitchFamily="34" charset="0"/>
              </a:rPr>
              <a:t>22.11.2003г</a:t>
            </a:r>
            <a:r>
              <a:rPr lang="ru-RU" sz="3200" b="1" dirty="0" smtClean="0">
                <a:latin typeface="Century Gothic" pitchFamily="34" charset="0"/>
              </a:rPr>
              <a:t>.</a:t>
            </a:r>
            <a:br>
              <a:rPr lang="ru-RU" sz="3200" b="1" dirty="0" smtClean="0">
                <a:latin typeface="Century Gothic" pitchFamily="34" charset="0"/>
              </a:rPr>
            </a:br>
            <a:r>
              <a:rPr lang="ru-RU" sz="3200" b="1" dirty="0" smtClean="0">
                <a:latin typeface="Century Gothic" pitchFamily="34" charset="0"/>
              </a:rPr>
              <a:t>РАЗВЁРТЫВАНИЕ СТОЛПА ИВОМГ ПЛАНЕТОЙ  ЗЕМЛЯ ФА.</a:t>
            </a:r>
            <a:br>
              <a:rPr lang="ru-RU" sz="3200" b="1" dirty="0" smtClean="0">
                <a:latin typeface="Century Gothic" pitchFamily="34" charset="0"/>
              </a:rPr>
            </a:br>
            <a:r>
              <a:rPr lang="ru-RU" sz="3200" b="1" dirty="0" smtClean="0">
                <a:latin typeface="Century Gothic" pitchFamily="34" charset="0"/>
              </a:rPr>
              <a:t>ЯВЛЕНИЕ ВОЛИ МЕТАГАЛАКТИКИ</a:t>
            </a:r>
            <a:endParaRPr lang="ru-RU" sz="3200" b="1" dirty="0">
              <a:latin typeface="Century Gothic" pitchFamily="34" charset="0"/>
            </a:endParaRPr>
          </a:p>
        </p:txBody>
      </p:sp>
      <p:sp>
        <p:nvSpPr>
          <p:cNvPr id="3" name="Подзаголовок 2"/>
          <p:cNvSpPr>
            <a:spLocks noGrp="1"/>
          </p:cNvSpPr>
          <p:nvPr>
            <p:ph type="subTitle" idx="1"/>
          </p:nvPr>
        </p:nvSpPr>
        <p:spPr>
          <a:xfrm>
            <a:off x="1371600" y="4293096"/>
            <a:ext cx="6400800" cy="1345704"/>
          </a:xfrm>
        </p:spPr>
        <p:txBody>
          <a:bodyPr>
            <a:normAutofit/>
          </a:bodyPr>
          <a:lstStyle/>
          <a:p>
            <a:r>
              <a:rPr lang="ru-RU" sz="2400" b="1" dirty="0" smtClean="0">
                <a:solidFill>
                  <a:schemeClr val="tx1"/>
                </a:solidFill>
                <a:latin typeface="Century Gothic" pitchFamily="34" charset="0"/>
              </a:rPr>
              <a:t>ПРАЗДНИКИ ИДИВО</a:t>
            </a:r>
          </a:p>
          <a:p>
            <a:endParaRPr lang="ru-RU" sz="2400" b="1" dirty="0">
              <a:solidFill>
                <a:schemeClr val="tx1"/>
              </a:solidFill>
              <a:latin typeface="Century Gothic" pitchFamily="34" charset="0"/>
            </a:endParaRPr>
          </a:p>
          <a:p>
            <a:r>
              <a:rPr lang="ru-RU" sz="2400" b="1" dirty="0" smtClean="0">
                <a:solidFill>
                  <a:schemeClr val="tx1"/>
                </a:solidFill>
                <a:latin typeface="Century Gothic" pitchFamily="34" charset="0"/>
              </a:rPr>
              <a:t>ПОДРАЗДЕЛЕНИЕ ЦИВИЛИЗАЦИИ ИДИВО</a:t>
            </a:r>
            <a:endParaRPr lang="ru-RU" sz="2400" b="1" dirty="0">
              <a:solidFill>
                <a:schemeClr val="tx1"/>
              </a:solidFill>
              <a:latin typeface="Century Gothic"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smtClean="0">
                <a:latin typeface="Century Gothic" pitchFamily="34" charset="0"/>
              </a:rPr>
              <a:t>СТОЛПЫ АТМО-МОНДИЧЕСКОГО ПЛАНА</a:t>
            </a:r>
            <a:endParaRPr lang="ru-RU" sz="3600" b="1" dirty="0">
              <a:latin typeface="Century Gothic" pitchFamily="34" charset="0"/>
            </a:endParaRPr>
          </a:p>
        </p:txBody>
      </p:sp>
      <p:sp>
        <p:nvSpPr>
          <p:cNvPr id="3" name="Содержимое 2"/>
          <p:cNvSpPr>
            <a:spLocks noGrp="1"/>
          </p:cNvSpPr>
          <p:nvPr>
            <p:ph idx="1"/>
          </p:nvPr>
        </p:nvSpPr>
        <p:spPr/>
        <p:txBody>
          <a:bodyPr>
            <a:normAutofit fontScale="77500" lnSpcReduction="20000"/>
          </a:bodyPr>
          <a:lstStyle/>
          <a:p>
            <a:pPr algn="just"/>
            <a:r>
              <a:rPr lang="ru-RU" dirty="0" smtClean="0"/>
              <a:t>Духи пред Престолом стоящие, которые у </a:t>
            </a:r>
            <a:r>
              <a:rPr lang="ru-RU" dirty="0" err="1" smtClean="0"/>
              <a:t>Блаватской</a:t>
            </a:r>
            <a:r>
              <a:rPr lang="ru-RU" dirty="0" smtClean="0"/>
              <a:t> описаны,   еще в 1999 году начали и далее   образовали знаменитые Столпы, образовали новый </a:t>
            </a:r>
            <a:r>
              <a:rPr lang="ru-RU" dirty="0" err="1" smtClean="0"/>
              <a:t>атмо-монадический</a:t>
            </a:r>
            <a:r>
              <a:rPr lang="ru-RU" dirty="0" smtClean="0"/>
              <a:t> план реальности планеты,  восьмой, где появились новые Столпы, новое состояние человечества.</a:t>
            </a:r>
          </a:p>
          <a:p>
            <a:pPr algn="just"/>
            <a:r>
              <a:rPr lang="ru-RU" dirty="0" smtClean="0"/>
              <a:t>Если раньше  первой задачей ученика было  учиться координации тел, допустим, физическое сливать с эфирным, эфирное с астральным (и многие практики до сих пор этим занимаются), то для нового состояния человечества это не проблема. Если ты осознал тела и устремился, у тебя проявляется Столп тел, а это  четкая, быстрая координация и синтез всех тел между собой.</a:t>
            </a:r>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smtClean="0">
                <a:latin typeface="Century Gothic" pitchFamily="34" charset="0"/>
              </a:rPr>
              <a:t>УЧЕНИЧЕСТВО ПОЙДЁТ </a:t>
            </a:r>
            <a:r>
              <a:rPr lang="ru-RU" sz="3600" b="1" dirty="0" smtClean="0">
                <a:latin typeface="Century Gothic" pitchFamily="34" charset="0"/>
              </a:rPr>
              <a:t/>
            </a:r>
            <a:br>
              <a:rPr lang="ru-RU" sz="3600" b="1" dirty="0" smtClean="0">
                <a:latin typeface="Century Gothic" pitchFamily="34" charset="0"/>
              </a:rPr>
            </a:br>
            <a:r>
              <a:rPr lang="ru-RU" sz="3600" b="1" dirty="0" smtClean="0">
                <a:latin typeface="Century Gothic" pitchFamily="34" charset="0"/>
              </a:rPr>
              <a:t>ПО </a:t>
            </a:r>
            <a:r>
              <a:rPr lang="ru-RU" sz="3600" b="1" dirty="0" smtClean="0">
                <a:latin typeface="Century Gothic" pitchFamily="34" charset="0"/>
              </a:rPr>
              <a:t>СТОЛПАМ</a:t>
            </a:r>
            <a:endParaRPr lang="ru-RU" sz="3600" b="1" dirty="0">
              <a:latin typeface="Century Gothic" pitchFamily="34" charset="0"/>
            </a:endParaRPr>
          </a:p>
        </p:txBody>
      </p:sp>
      <p:sp>
        <p:nvSpPr>
          <p:cNvPr id="3" name="Содержимое 2"/>
          <p:cNvSpPr>
            <a:spLocks noGrp="1"/>
          </p:cNvSpPr>
          <p:nvPr>
            <p:ph idx="1"/>
          </p:nvPr>
        </p:nvSpPr>
        <p:spPr>
          <a:xfrm>
            <a:off x="457200" y="1600200"/>
            <a:ext cx="8229600" cy="4853136"/>
          </a:xfrm>
        </p:spPr>
        <p:txBody>
          <a:bodyPr>
            <a:normAutofit fontScale="62500" lnSpcReduction="20000"/>
          </a:bodyPr>
          <a:lstStyle/>
          <a:p>
            <a:pPr algn="just"/>
            <a:r>
              <a:rPr lang="ru-RU" dirty="0" smtClean="0"/>
              <a:t>А теперь планета пошла дальше и двинулась в универсум.</a:t>
            </a:r>
          </a:p>
          <a:p>
            <a:pPr algn="just"/>
            <a:r>
              <a:rPr lang="ru-RU" dirty="0" smtClean="0"/>
              <a:t>Тот план, который мы выполнили, считался, что его надо выполнить и нового пока не будет. Хотя бы его нужно было усвоить. Но мы пошли дальше. Это </a:t>
            </a:r>
            <a:r>
              <a:rPr lang="ru-RU" dirty="0" err="1" smtClean="0"/>
              <a:t>сверхнапряжение</a:t>
            </a:r>
            <a:r>
              <a:rPr lang="ru-RU" dirty="0" smtClean="0"/>
              <a:t>. Это касается пока еще только самых подготовленных учеников. </a:t>
            </a:r>
          </a:p>
          <a:p>
            <a:pPr algn="just"/>
            <a:r>
              <a:rPr lang="ru-RU" dirty="0" smtClean="0"/>
              <a:t>Исходя из этого, кроме Центров Огня и Лучей, </a:t>
            </a:r>
            <a:r>
              <a:rPr lang="ru-RU" b="1" dirty="0" smtClean="0"/>
              <a:t>на планете проявились Столпы.</a:t>
            </a:r>
            <a:r>
              <a:rPr lang="ru-RU" dirty="0" smtClean="0"/>
              <a:t> И теперь ученичество пойдет не только по Лучам и Центрам, но и по Столпам. </a:t>
            </a:r>
          </a:p>
          <a:p>
            <a:pPr algn="just"/>
            <a:r>
              <a:rPr lang="ru-RU" dirty="0" smtClean="0"/>
              <a:t>В философии русского </a:t>
            </a:r>
            <a:r>
              <a:rPr lang="ru-RU" dirty="0" err="1" smtClean="0"/>
              <a:t>космизма</a:t>
            </a:r>
            <a:r>
              <a:rPr lang="ru-RU" dirty="0" smtClean="0"/>
              <a:t> есть такая работа «Столп и утверждение истины» отца Павла Флоренского. Если взять древнерусское наименование, то </a:t>
            </a:r>
            <a:r>
              <a:rPr lang="ru-RU" b="1" dirty="0" smtClean="0"/>
              <a:t>столп в современном переводе это проявление Отца или Его постоянное присутствие в чем-то, или проявление Отца с постоянным присутствием</a:t>
            </a:r>
            <a:r>
              <a:rPr lang="ru-RU" dirty="0" smtClean="0"/>
              <a:t>. В древнерусском варианте это слово означало храм, место, где присутствует Отец. </a:t>
            </a:r>
          </a:p>
          <a:p>
            <a:pPr algn="just"/>
            <a:r>
              <a:rPr lang="ru-RU" dirty="0" smtClean="0"/>
              <a:t>Если учесть, что храмом является наше физическое тело, так для учеников, то Столп означает постоянное присутствие Отца, хотя бы в нашем теле.</a:t>
            </a:r>
          </a:p>
          <a:p>
            <a:pPr algn="just">
              <a:buNone/>
            </a:pPr>
            <a:r>
              <a:rPr lang="ru-RU" dirty="0" smtClean="0"/>
              <a:t>СПб, 2003, ступень 3, часть 1</a:t>
            </a:r>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Century Gothic" pitchFamily="34" charset="0"/>
              </a:rPr>
              <a:t>УЧЕНИЧЕСТВО ПОЙДЁТ </a:t>
            </a:r>
            <a:r>
              <a:rPr lang="ru-RU" b="1" dirty="0" smtClean="0">
                <a:latin typeface="Century Gothic" pitchFamily="34" charset="0"/>
              </a:rPr>
              <a:t/>
            </a:r>
            <a:br>
              <a:rPr lang="ru-RU" b="1" dirty="0" smtClean="0">
                <a:latin typeface="Century Gothic" pitchFamily="34" charset="0"/>
              </a:rPr>
            </a:br>
            <a:r>
              <a:rPr lang="ru-RU" b="1" dirty="0" smtClean="0">
                <a:latin typeface="Century Gothic" pitchFamily="34" charset="0"/>
              </a:rPr>
              <a:t>ПО </a:t>
            </a:r>
            <a:r>
              <a:rPr lang="ru-RU" b="1" dirty="0" smtClean="0">
                <a:latin typeface="Century Gothic" pitchFamily="34" charset="0"/>
              </a:rPr>
              <a:t>СТОЛПАМ</a:t>
            </a:r>
            <a:endParaRPr lang="ru-RU" dirty="0"/>
          </a:p>
        </p:txBody>
      </p:sp>
      <p:sp>
        <p:nvSpPr>
          <p:cNvPr id="3" name="Содержимое 2"/>
          <p:cNvSpPr>
            <a:spLocks noGrp="1"/>
          </p:cNvSpPr>
          <p:nvPr>
            <p:ph idx="1"/>
          </p:nvPr>
        </p:nvSpPr>
        <p:spPr>
          <a:xfrm>
            <a:off x="457200" y="1484784"/>
            <a:ext cx="8229600" cy="4896544"/>
          </a:xfrm>
        </p:spPr>
        <p:txBody>
          <a:bodyPr>
            <a:normAutofit fontScale="62500" lnSpcReduction="20000"/>
          </a:bodyPr>
          <a:lstStyle/>
          <a:p>
            <a:pPr algn="just"/>
            <a:r>
              <a:rPr lang="ru-RU" dirty="0" smtClean="0"/>
              <a:t>Что такое эта ученическая работа? Ежедневно ученикам направляется воспламенение одного Столпа, с 24-го на 25-ое, когда началось католическое Рождество, с нуля часов начал на планете на целый день работать первый Столп планеты – Столп сердца, Владыка Михаил, Владычица Людмила. И ученикам было рекомендовано войти в слияние с ними, возжечься, и в течение дня отслеживать, какие состояния с сердцем могли у вас возникать. Так как с сердцем работает много учеников, и так как мы вчера стяжали новый огонь Отца Фа, я думаю, даже благодаря тому, что произошло католическое Рождество, нам было легче это сделать. Я думаю, это как раз с Рождества началось, и все наши ученики по всем </a:t>
            </a:r>
            <a:r>
              <a:rPr lang="ru-RU" dirty="0" err="1" smtClean="0"/>
              <a:t>файвам</a:t>
            </a:r>
            <a:r>
              <a:rPr lang="ru-RU" dirty="0" smtClean="0"/>
              <a:t> по Столпам нам помогли в этой работе. Во время семинаров идет общая коллективная работа всего Агентства Дома Отца. </a:t>
            </a:r>
          </a:p>
          <a:p>
            <a:pPr algn="just"/>
            <a:r>
              <a:rPr lang="ru-RU" dirty="0" smtClean="0"/>
              <a:t>Вот теперь перед тем, как в практику войти, осознайте такую вещь, что ежедневно вы будете возжигать по одному Столпу. Сегодня второй Столп, Столп разума. </a:t>
            </a:r>
          </a:p>
          <a:p>
            <a:pPr>
              <a:buNone/>
            </a:pPr>
            <a:r>
              <a:rPr lang="ru-RU" dirty="0" smtClean="0"/>
              <a:t>СПб, 2003, 4 ступень, ч.3</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Century Gothic" pitchFamily="34" charset="0"/>
              </a:rPr>
              <a:t>УЧЕНИЧЕСТВО ПОЙДЁТ ПО СТОЛПАМ</a:t>
            </a:r>
            <a:endParaRPr lang="ru-RU" dirty="0"/>
          </a:p>
        </p:txBody>
      </p:sp>
      <p:sp>
        <p:nvSpPr>
          <p:cNvPr id="3" name="Содержимое 2"/>
          <p:cNvSpPr>
            <a:spLocks noGrp="1"/>
          </p:cNvSpPr>
          <p:nvPr>
            <p:ph idx="1"/>
          </p:nvPr>
        </p:nvSpPr>
        <p:spPr/>
        <p:txBody>
          <a:bodyPr>
            <a:normAutofit fontScale="85000" lnSpcReduction="10000"/>
          </a:bodyPr>
          <a:lstStyle/>
          <a:p>
            <a:pPr algn="just"/>
            <a:r>
              <a:rPr lang="ru-RU" dirty="0" smtClean="0"/>
              <a:t>Попробуйте, воспламенившись Столпом, в тот или иной день, рассмотреть, что в этот день с позиции этого Столпа у вас произошло. Или какой огонь, допустим, сегодня Столп разума, в течение дня какой огонь шел? Мудрости. Вчера – огонь Любви. Завтра – огонь Воли, будь готов, называется. Любые не те состояния воли и будь готов. Помогут, подскажут, добавят, направят и не только Учителя, а все волевые активации, которые мы допускаем. Каждый день – один огонь. И ищите, стремитесь, развивайтесь. </a:t>
            </a:r>
          </a:p>
          <a:p>
            <a:pPr>
              <a:buNone/>
            </a:pPr>
            <a:r>
              <a:rPr lang="ru-RU" sz="2100" dirty="0" err="1" smtClean="0"/>
              <a:t>Спб</a:t>
            </a:r>
            <a:r>
              <a:rPr lang="ru-RU" sz="2100" dirty="0" smtClean="0"/>
              <a:t>, 2003, 4 ступень, ч.3</a:t>
            </a:r>
            <a:endParaRPr lang="ru-RU" sz="2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latin typeface="Century Gothic" pitchFamily="34" charset="0"/>
              </a:rPr>
              <a:t>ВОСХОЖДЕНИЕ ПО СТОЛПАМ</a:t>
            </a:r>
            <a:endParaRPr lang="ru-RU" sz="3600" b="1" dirty="0">
              <a:latin typeface="Century Gothic" pitchFamily="34" charset="0"/>
            </a:endParaRPr>
          </a:p>
        </p:txBody>
      </p:sp>
      <p:sp>
        <p:nvSpPr>
          <p:cNvPr id="3" name="Содержимое 2"/>
          <p:cNvSpPr>
            <a:spLocks noGrp="1"/>
          </p:cNvSpPr>
          <p:nvPr>
            <p:ph idx="1"/>
          </p:nvPr>
        </p:nvSpPr>
        <p:spPr/>
        <p:txBody>
          <a:bodyPr>
            <a:normAutofit lnSpcReduction="10000"/>
          </a:bodyPr>
          <a:lstStyle/>
          <a:p>
            <a:pPr algn="just"/>
            <a:r>
              <a:rPr lang="ru-RU" dirty="0" smtClean="0"/>
              <a:t>Но одно дело готовить организацию Дома Отца как целого, как он есть в целом, а другое дело, когда развернулись Столпы, выражающие многообразие деятельности Отца в нас, и тогда мы увидим Отца в различных направлениях его деятельности. </a:t>
            </a:r>
          </a:p>
          <a:p>
            <a:pPr algn="just"/>
            <a:r>
              <a:rPr lang="ru-RU" dirty="0" smtClean="0"/>
              <a:t>И на планете начинается новый этап ученичества, называется он </a:t>
            </a:r>
            <a:r>
              <a:rPr lang="ru-RU" dirty="0" err="1" smtClean="0"/>
              <a:t>столпность</a:t>
            </a:r>
            <a:r>
              <a:rPr lang="ru-RU" dirty="0" smtClean="0"/>
              <a:t>, или восхождение по Столпам.</a:t>
            </a:r>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latin typeface="Century Gothic" pitchFamily="34" charset="0"/>
              </a:rPr>
              <a:t>Столпы в Доме Отца</a:t>
            </a:r>
            <a:endParaRPr lang="ru-RU" sz="3600" b="1" dirty="0">
              <a:latin typeface="Century Gothic" pitchFamily="34" charset="0"/>
            </a:endParaRPr>
          </a:p>
        </p:txBody>
      </p:sp>
      <p:sp>
        <p:nvSpPr>
          <p:cNvPr id="3" name="Содержимое 2"/>
          <p:cNvSpPr>
            <a:spLocks noGrp="1"/>
          </p:cNvSpPr>
          <p:nvPr>
            <p:ph idx="1"/>
          </p:nvPr>
        </p:nvSpPr>
        <p:spPr/>
        <p:txBody>
          <a:bodyPr>
            <a:normAutofit fontScale="92500" lnSpcReduction="10000"/>
          </a:bodyPr>
          <a:lstStyle/>
          <a:p>
            <a:pPr algn="just"/>
            <a:r>
              <a:rPr lang="ru-RU" dirty="0" smtClean="0"/>
              <a:t>В Доме Отца складываются все Столпы - Слова Отца, Образа Отца, ….и, в конечном счете, выражения четырех аспектов Отца. И вот когда в Доме Отца сложились десять огней, с первого по десятый, первый – Любовь, второй – Мудрость, третий – Воля, четвертый  - Синтез, который собственно сложил Дом Отца, простроил, потом начинается проверка, какой Дом Отца. </a:t>
            </a:r>
          </a:p>
          <a:p>
            <a:pPr>
              <a:buNone/>
            </a:pPr>
            <a:endParaRPr lang="ru-RU" sz="1900" dirty="0" smtClean="0"/>
          </a:p>
          <a:p>
            <a:pPr>
              <a:buNone/>
            </a:pPr>
            <a:r>
              <a:rPr lang="ru-RU" sz="1900" dirty="0" smtClean="0"/>
              <a:t>СПб, 2003, ч.1</a:t>
            </a:r>
            <a:endParaRPr lang="ru-RU" sz="19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latin typeface="Century Gothic" pitchFamily="34" charset="0"/>
              </a:rPr>
              <a:t>Столп Дома Отца</a:t>
            </a:r>
            <a:endParaRPr lang="ru-RU" sz="3600" b="1" dirty="0">
              <a:latin typeface="Century Gothic" pitchFamily="34" charset="0"/>
            </a:endParaRPr>
          </a:p>
        </p:txBody>
      </p:sp>
      <p:sp>
        <p:nvSpPr>
          <p:cNvPr id="3" name="Содержимое 2"/>
          <p:cNvSpPr>
            <a:spLocks noGrp="1"/>
          </p:cNvSpPr>
          <p:nvPr>
            <p:ph idx="1"/>
          </p:nvPr>
        </p:nvSpPr>
        <p:spPr/>
        <p:txBody>
          <a:bodyPr>
            <a:normAutofit fontScale="92500" lnSpcReduction="10000"/>
          </a:bodyPr>
          <a:lstStyle/>
          <a:p>
            <a:pPr algn="just"/>
            <a:r>
              <a:rPr lang="ru-RU" dirty="0" smtClean="0"/>
              <a:t>Вот из таких Домов Отца на каждом плане строится Столп Дома Отца и возжигается аспект Отца ментального плана. В итоге, чтобы возжечь реально десять Домов Отца в десяти планах, вам нужно по десять огней на каждом плане. Причем обратите внимание, что десять видов огней должны быть в выражении физическом, с позиции любви. На эфирном плане десять видов огней должны быть в выражении эфирном, с позиции мудрости.</a:t>
            </a:r>
          </a:p>
          <a:p>
            <a:pPr>
              <a:buNone/>
            </a:pPr>
            <a:r>
              <a:rPr lang="ru-RU" sz="2100" dirty="0" smtClean="0"/>
              <a:t>СПб, 2003, ч.1</a:t>
            </a:r>
            <a:endParaRPr lang="ru-RU" sz="21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smtClean="0">
                <a:latin typeface="Century Gothic" pitchFamily="34" charset="0"/>
              </a:rPr>
              <a:t>РАЗВЁРТЫВАНИЕ СТОЛПА ИВОМГ ПЛАНЕТОЙ ЗЕМЛЯ ФА</a:t>
            </a:r>
            <a:endParaRPr lang="ru-RU" sz="3600" b="1" dirty="0">
              <a:latin typeface="Century Gothic" pitchFamily="34" charset="0"/>
            </a:endParaRPr>
          </a:p>
        </p:txBody>
      </p:sp>
      <p:sp>
        <p:nvSpPr>
          <p:cNvPr id="3" name="Содержимое 2"/>
          <p:cNvSpPr>
            <a:spLocks noGrp="1"/>
          </p:cNvSpPr>
          <p:nvPr>
            <p:ph idx="1"/>
          </p:nvPr>
        </p:nvSpPr>
        <p:spPr>
          <a:xfrm>
            <a:off x="395536" y="1600200"/>
            <a:ext cx="8352928" cy="5257800"/>
          </a:xfrm>
        </p:spPr>
        <p:txBody>
          <a:bodyPr>
            <a:noAutofit/>
          </a:bodyPr>
          <a:lstStyle/>
          <a:p>
            <a:pPr algn="just"/>
            <a:r>
              <a:rPr lang="ru-RU" sz="2000" dirty="0" smtClean="0"/>
              <a:t>Но, развернулись не человеческие Столпы, которые мы отрабатывали в Доме Отца, готовясь к этому, а развернулись </a:t>
            </a:r>
            <a:r>
              <a:rPr lang="ru-RU" sz="2000" b="1" dirty="0" smtClean="0"/>
              <a:t>планетарные Столпы как Столпы Отца Фа планеты-звезды</a:t>
            </a:r>
            <a:r>
              <a:rPr lang="ru-RU" sz="2000" dirty="0" smtClean="0"/>
              <a:t> нашей.</a:t>
            </a:r>
          </a:p>
          <a:p>
            <a:pPr algn="just"/>
            <a:r>
              <a:rPr lang="ru-RU" sz="2000" dirty="0" smtClean="0"/>
              <a:t>То есть развернулось Его конкретное присутствие вплоть до физического плана.</a:t>
            </a:r>
          </a:p>
          <a:p>
            <a:pPr algn="just"/>
            <a:r>
              <a:rPr lang="ru-RU" sz="2000" dirty="0" smtClean="0"/>
              <a:t>Этим произошло присутствие Сына во всех планах планеты.</a:t>
            </a:r>
          </a:p>
          <a:p>
            <a:pPr algn="just"/>
            <a:r>
              <a:rPr lang="ru-RU" sz="2000" dirty="0" smtClean="0"/>
              <a:t>Столпы относятся к аспекту Сына.</a:t>
            </a:r>
          </a:p>
          <a:p>
            <a:pPr algn="just"/>
            <a:r>
              <a:rPr lang="ru-RU" sz="2000" dirty="0" smtClean="0"/>
              <a:t>И, таким образом, только в настоящий момент проявилась полнота присутствия Сына на физическом плане в четырнадцати вариантах. </a:t>
            </a:r>
            <a:r>
              <a:rPr lang="ru-RU" sz="2000" b="1" dirty="0" smtClean="0"/>
              <a:t>И только те ученики,  которые работают по Столпам над собой и будут сливаться в этой работе со Столпами Отца, будут исполнять в Новой эпохе завет Сына или исполнять путь Сына в себе.</a:t>
            </a:r>
          </a:p>
          <a:p>
            <a:pPr algn="just"/>
            <a:r>
              <a:rPr lang="ru-RU" sz="2000" dirty="0" smtClean="0"/>
              <a:t>Это событие равно полноте присутствия Христа в нас, или Второму пришествию Христа.</a:t>
            </a:r>
            <a:endParaRPr lang="ru-RU"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Развертка Сына через Столпы</a:t>
            </a:r>
            <a:endParaRPr lang="ru-RU" dirty="0"/>
          </a:p>
        </p:txBody>
      </p:sp>
      <p:sp>
        <p:nvSpPr>
          <p:cNvPr id="3" name="Содержимое 2"/>
          <p:cNvSpPr>
            <a:spLocks noGrp="1"/>
          </p:cNvSpPr>
          <p:nvPr>
            <p:ph idx="1"/>
          </p:nvPr>
        </p:nvSpPr>
        <p:spPr>
          <a:xfrm>
            <a:off x="457200" y="1600200"/>
            <a:ext cx="8229600" cy="4637112"/>
          </a:xfrm>
        </p:spPr>
        <p:txBody>
          <a:bodyPr>
            <a:normAutofit/>
          </a:bodyPr>
          <a:lstStyle/>
          <a:p>
            <a:pPr algn="just"/>
            <a:r>
              <a:rPr lang="ru-RU" sz="2800" dirty="0" smtClean="0"/>
              <a:t>В этом году (2003г.) проявились Столпы. А Столпы - это выражение аспекта Сына, то есть планетарное выражение Сына. И год назад мы каждый день работали по Лучам, возжигая соответствующее состояние Столпа-Луча, чтобы глубже слиться с Сыном. Но в этом году Сын разделился с Дочерью, или </a:t>
            </a:r>
            <a:r>
              <a:rPr lang="ru-RU" sz="2800" dirty="0" err="1" smtClean="0"/>
              <a:t>различился</a:t>
            </a:r>
            <a:r>
              <a:rPr lang="ru-RU" sz="2800" dirty="0" smtClean="0"/>
              <a:t>, так это лучше назвать. От Сына работают Столпы, от Дочери работают Лучи. </a:t>
            </a:r>
          </a:p>
          <a:p>
            <a:pPr algn="just">
              <a:buNone/>
            </a:pPr>
            <a:r>
              <a:rPr lang="ru-RU" sz="1800" dirty="0" smtClean="0"/>
              <a:t>СПб, 2003, ч.3</a:t>
            </a:r>
          </a:p>
          <a:p>
            <a:pPr algn="just"/>
            <a:endParaRPr lang="ru-RU" sz="21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Развертка Сына через Столпы</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dirty="0" smtClean="0"/>
              <a:t>Деятельность аспекта Сына – это Христос.</a:t>
            </a:r>
          </a:p>
          <a:p>
            <a:pPr algn="just"/>
            <a:r>
              <a:rPr lang="ru-RU" dirty="0" smtClean="0"/>
              <a:t>А развертка Сына идет через Столпы. </a:t>
            </a:r>
          </a:p>
          <a:p>
            <a:pPr algn="just"/>
            <a:r>
              <a:rPr lang="ru-RU" dirty="0" smtClean="0"/>
              <a:t>Столпы развернулись на планете, когда мы впервые входили в эту работу, это было в Москве два дня назад, звучало такое утверждение: «И Сын начал присутствовать вплоть до физического плана планеты».</a:t>
            </a:r>
          </a:p>
          <a:p>
            <a:pPr algn="just"/>
            <a:r>
              <a:rPr lang="ru-RU" dirty="0" smtClean="0"/>
              <a:t>Напомню древнее пророчество, что Сын пройдет как молния от края и до края и развернется на небе, и на земле, и  многие не будут знать, но он будет присутствовать.</a:t>
            </a:r>
          </a:p>
          <a:p>
            <a:pPr algn="just"/>
            <a:r>
              <a:rPr lang="ru-RU" dirty="0" smtClean="0"/>
              <a:t>А мы с вами можем сказать, что он развернет Столпы Отца. Развернул, и через эти Столпы начинает присутствовать в каждом из нас. И соответствие по Столпам – это и будет соответствие Сыну, Христу или его Второму пришествию.</a:t>
            </a:r>
          </a:p>
          <a:p>
            <a:pPr algn="just"/>
            <a:r>
              <a:rPr lang="ru-RU" dirty="0" smtClean="0"/>
              <a:t>Оно началось в 1999 году с восхождения Отца Фа, сейчас оно проявилось, даже завершилось и произошло.</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ПРАЗДНИК</a:t>
            </a:r>
            <a:endParaRPr lang="ru-RU" dirty="0"/>
          </a:p>
        </p:txBody>
      </p:sp>
      <p:sp>
        <p:nvSpPr>
          <p:cNvPr id="3" name="Содержимое 2"/>
          <p:cNvSpPr>
            <a:spLocks noGrp="1"/>
          </p:cNvSpPr>
          <p:nvPr>
            <p:ph idx="1"/>
          </p:nvPr>
        </p:nvSpPr>
        <p:spPr/>
        <p:txBody>
          <a:bodyPr>
            <a:normAutofit/>
          </a:bodyPr>
          <a:lstStyle/>
          <a:p>
            <a:pPr algn="just"/>
            <a:r>
              <a:rPr lang="ru-RU" dirty="0" smtClean="0"/>
              <a:t>В праздники дается все открыто. Вот почему мы всегда рекомендовали проводить праздники, </a:t>
            </a:r>
            <a:r>
              <a:rPr lang="ru-RU" dirty="0" err="1" smtClean="0"/>
              <a:t>теофу</a:t>
            </a:r>
            <a:r>
              <a:rPr lang="ru-RU" dirty="0" smtClean="0"/>
              <a:t>, другие какие-то мероприятия, обращать внимание на Новый год и так далее. </a:t>
            </a:r>
          </a:p>
          <a:p>
            <a:pPr algn="just"/>
            <a:r>
              <a:rPr lang="ru-RU" dirty="0" smtClean="0"/>
              <a:t>В эти дни все открыто у Отца. И вы можете глубже стяжать, глубже взойти, дальше пойти. </a:t>
            </a:r>
          </a:p>
          <a:p>
            <a:pPr>
              <a:buNone/>
            </a:pPr>
            <a:r>
              <a:rPr lang="ru-RU" sz="1800" dirty="0" smtClean="0"/>
              <a:t>СПб, 2003, 4 ступень, ч.3</a:t>
            </a:r>
            <a:endParaRPr lang="ru-RU"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Century Gothic" pitchFamily="34" charset="0"/>
              </a:rPr>
              <a:t>РАЗВЁРТЫВАНИЕ СТОЛПОВ И ПРЯМОЙ КОНТАКТ С ОТЦОМ ФА</a:t>
            </a:r>
            <a:endParaRPr lang="ru-RU" sz="3200" b="1" dirty="0">
              <a:latin typeface="Century Gothic" pitchFamily="34" charset="0"/>
            </a:endParaRPr>
          </a:p>
        </p:txBody>
      </p:sp>
      <p:sp>
        <p:nvSpPr>
          <p:cNvPr id="3" name="Содержимое 2"/>
          <p:cNvSpPr>
            <a:spLocks noGrp="1"/>
          </p:cNvSpPr>
          <p:nvPr>
            <p:ph idx="1"/>
          </p:nvPr>
        </p:nvSpPr>
        <p:spPr>
          <a:xfrm>
            <a:off x="457200" y="1412776"/>
            <a:ext cx="8219256" cy="4968551"/>
          </a:xfrm>
        </p:spPr>
        <p:txBody>
          <a:bodyPr>
            <a:normAutofit fontScale="77500" lnSpcReduction="20000"/>
          </a:bodyPr>
          <a:lstStyle/>
          <a:p>
            <a:pPr algn="just"/>
            <a:r>
              <a:rPr lang="ru-RU" dirty="0" smtClean="0"/>
              <a:t>Но этого мало, развернулись Столпы и Центры Огня на планете выросли, их стало не восемнадцать, а двадцать два. Выросли до двадцать первого, а на двадцать второй в Центр Огня даже не Владыки пришли, а сам Отец Фа. </a:t>
            </a:r>
          </a:p>
          <a:p>
            <a:pPr algn="just"/>
            <a:r>
              <a:rPr lang="ru-RU" dirty="0" smtClean="0"/>
              <a:t>И с нами, как с учениками, напрямую начал контактировать и работать Отец Фа для стабилизации и проявления Столпов на планете. </a:t>
            </a:r>
          </a:p>
          <a:p>
            <a:pPr algn="just"/>
            <a:r>
              <a:rPr lang="ru-RU" dirty="0" smtClean="0"/>
              <a:t>Если мы вспомним арканы </a:t>
            </a:r>
            <a:r>
              <a:rPr lang="ru-RU" dirty="0" err="1" smtClean="0"/>
              <a:t>Таро</a:t>
            </a:r>
            <a:r>
              <a:rPr lang="ru-RU" dirty="0" smtClean="0"/>
              <a:t>, что воля, Луч Воли проявляется в двадцати двух аспектах, как арканах. Если учесть, что на планете сформировано двадцать два Центра Огня, то, фактически, на планете начала присутствовать полнота Воли Отца. Причем, на двадцать втором варианте сам Отец находится. Как и положено в арканах, Мир во всей своей полноте.</a:t>
            </a:r>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Четверичность</a:t>
            </a:r>
            <a:r>
              <a:rPr lang="ru-RU" dirty="0" smtClean="0"/>
              <a:t> жизни укрепилась проявлением Столпов </a:t>
            </a:r>
            <a:endParaRPr lang="ru-RU" dirty="0"/>
          </a:p>
        </p:txBody>
      </p:sp>
      <p:sp>
        <p:nvSpPr>
          <p:cNvPr id="3" name="Содержимое 2"/>
          <p:cNvSpPr>
            <a:spLocks noGrp="1"/>
          </p:cNvSpPr>
          <p:nvPr>
            <p:ph idx="1"/>
          </p:nvPr>
        </p:nvSpPr>
        <p:spPr>
          <a:xfrm>
            <a:off x="457200" y="1600200"/>
            <a:ext cx="8229600" cy="4925144"/>
          </a:xfrm>
        </p:spPr>
        <p:txBody>
          <a:bodyPr>
            <a:normAutofit fontScale="92500" lnSpcReduction="20000"/>
          </a:bodyPr>
          <a:lstStyle/>
          <a:p>
            <a:pPr algn="just"/>
            <a:r>
              <a:rPr lang="ru-RU" dirty="0" smtClean="0"/>
              <a:t>Планета преодолела троицу.</a:t>
            </a:r>
          </a:p>
          <a:p>
            <a:pPr algn="just"/>
            <a:r>
              <a:rPr lang="ru-RU" dirty="0" smtClean="0"/>
              <a:t>Планета вошла в </a:t>
            </a:r>
            <a:r>
              <a:rPr lang="ru-RU" dirty="0" err="1" smtClean="0"/>
              <a:t>четверичность</a:t>
            </a:r>
            <a:r>
              <a:rPr lang="ru-RU" dirty="0" smtClean="0"/>
              <a:t> жизни – </a:t>
            </a:r>
            <a:r>
              <a:rPr lang="ru-RU" dirty="0" err="1" smtClean="0"/>
              <a:t>четверицу</a:t>
            </a:r>
            <a:r>
              <a:rPr lang="ru-RU" dirty="0" smtClean="0"/>
              <a:t> аспектов.</a:t>
            </a:r>
          </a:p>
          <a:p>
            <a:pPr algn="just"/>
            <a:r>
              <a:rPr lang="ru-RU" dirty="0" err="1" smtClean="0"/>
              <a:t>Четверица</a:t>
            </a:r>
            <a:r>
              <a:rPr lang="ru-RU" dirty="0" smtClean="0"/>
              <a:t> укрепилась и проявлением Столпов окончательно пришла в утверждение на физическом плане. </a:t>
            </a:r>
          </a:p>
          <a:p>
            <a:pPr algn="just"/>
            <a:r>
              <a:rPr lang="ru-RU" dirty="0" smtClean="0"/>
              <a:t>Это событие произошло 20 ноября и соответствует знаменитому ключу Отца, который вам в какой-то мере может быть известен, как символ «</a:t>
            </a:r>
            <a:r>
              <a:rPr lang="ru-RU" dirty="0" err="1" smtClean="0"/>
              <a:t>анк</a:t>
            </a:r>
            <a:r>
              <a:rPr lang="ru-RU" dirty="0" smtClean="0"/>
              <a:t>».</a:t>
            </a:r>
          </a:p>
          <a:p>
            <a:pPr algn="just"/>
            <a:r>
              <a:rPr lang="ru-RU" dirty="0" smtClean="0"/>
              <a:t>По этому ключу шла работа Дома Отца в нашей ученической реальности.</a:t>
            </a: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Столпы планеты</a:t>
            </a:r>
            <a:endParaRPr lang="ru-RU" dirty="0"/>
          </a:p>
        </p:txBody>
      </p:sp>
      <p:sp>
        <p:nvSpPr>
          <p:cNvPr id="3" name="Содержимое 2"/>
          <p:cNvSpPr>
            <a:spLocks noGrp="1"/>
          </p:cNvSpPr>
          <p:nvPr>
            <p:ph idx="1"/>
          </p:nvPr>
        </p:nvSpPr>
        <p:spPr/>
        <p:txBody>
          <a:bodyPr>
            <a:normAutofit fontScale="92500" lnSpcReduction="10000"/>
          </a:bodyPr>
          <a:lstStyle/>
          <a:p>
            <a:pPr algn="just"/>
            <a:r>
              <a:rPr lang="ru-RU" b="1" dirty="0" smtClean="0"/>
              <a:t>Столпы планеты </a:t>
            </a:r>
            <a:r>
              <a:rPr lang="ru-RU" dirty="0" smtClean="0"/>
              <a:t>– это новые явления для всей планеты, а не только для нас с вами, они прошлись по всей планете в воскресенье, в понедельник. Они произвели такой фурор, что чуть позже, когда дойдет до нашего физического плана, вы увидите, какие события последуют.</a:t>
            </a:r>
          </a:p>
          <a:p>
            <a:pPr algn="just"/>
            <a:r>
              <a:rPr lang="ru-RU" dirty="0" smtClean="0"/>
              <a:t>Это новое явление и для ваших тел, его раньше не просто не было, оно раньше не предполагалось.</a:t>
            </a:r>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 Столпа</a:t>
            </a:r>
            <a:endParaRPr lang="ru-RU" dirty="0"/>
          </a:p>
        </p:txBody>
      </p:sp>
      <p:sp>
        <p:nvSpPr>
          <p:cNvPr id="3" name="Содержимое 2"/>
          <p:cNvSpPr>
            <a:spLocks noGrp="1"/>
          </p:cNvSpPr>
          <p:nvPr>
            <p:ph idx="1"/>
          </p:nvPr>
        </p:nvSpPr>
        <p:spPr/>
        <p:txBody>
          <a:bodyPr>
            <a:normAutofit fontScale="85000" lnSpcReduction="20000"/>
          </a:bodyPr>
          <a:lstStyle/>
          <a:p>
            <a:pPr algn="just"/>
            <a:r>
              <a:rPr lang="ru-RU" dirty="0" smtClean="0"/>
              <a:t>Столп – это практика седьмого выражения. Вместе с Магнитом.</a:t>
            </a:r>
          </a:p>
          <a:p>
            <a:pPr algn="just"/>
            <a:r>
              <a:rPr lang="ru-RU" dirty="0" smtClean="0"/>
              <a:t> Физически делать Магнит и Столп надо. Магнит огнем даёт силу. Столп даёт такую уверенность выражения Отца и в Силе Отца, что при каких-то сложных обстоятельствах у вас, если у вас наработанный Столп, вы возжигаетесь Столпом, и в выражении Отца собою, мирно проходите сквозь всю ситуацию, и все согласны с вами, Столп просто эту ситуацию снесёт и перестроит. Но если он наработан и вы активно можете им возжигаться.  </a:t>
            </a:r>
          </a:p>
          <a:p>
            <a:pPr>
              <a:buNone/>
            </a:pPr>
            <a:endParaRPr lang="ru-RU" sz="2300" dirty="0" smtClean="0"/>
          </a:p>
          <a:p>
            <a:pPr>
              <a:buNone/>
            </a:pPr>
            <a:r>
              <a:rPr lang="ru-RU" sz="2300" dirty="0" smtClean="0"/>
              <a:t>7 Изначальный Синтез, ДИВО 178 Про Харьков, Сердюк В</a:t>
            </a:r>
            <a:endParaRPr lang="ru-RU" sz="23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Проблема Столпа</a:t>
            </a:r>
            <a:endParaRPr lang="ru-RU" dirty="0"/>
          </a:p>
        </p:txBody>
      </p:sp>
      <p:sp>
        <p:nvSpPr>
          <p:cNvPr id="3" name="Содержимое 2"/>
          <p:cNvSpPr>
            <a:spLocks noGrp="1"/>
          </p:cNvSpPr>
          <p:nvPr>
            <p:ph idx="1"/>
          </p:nvPr>
        </p:nvSpPr>
        <p:spPr>
          <a:xfrm>
            <a:off x="457200" y="1600200"/>
            <a:ext cx="8229600" cy="4853136"/>
          </a:xfrm>
        </p:spPr>
        <p:txBody>
          <a:bodyPr>
            <a:normAutofit fontScale="92500" lnSpcReduction="20000"/>
          </a:bodyPr>
          <a:lstStyle/>
          <a:p>
            <a:pPr algn="just"/>
            <a:r>
              <a:rPr lang="ru-RU" dirty="0" smtClean="0"/>
              <a:t>Это именно практика Столпа. </a:t>
            </a:r>
          </a:p>
          <a:p>
            <a:pPr algn="just"/>
            <a:r>
              <a:rPr lang="ru-RU" b="1" dirty="0" smtClean="0"/>
              <a:t>Насколько ты выражаешь Владыку, Отца собою, и можешь выражать им устремление на свои возможности.</a:t>
            </a:r>
            <a:r>
              <a:rPr lang="ru-RU" dirty="0" smtClean="0"/>
              <a:t> А уже потом слышать ответ. </a:t>
            </a:r>
          </a:p>
          <a:p>
            <a:pPr algn="just"/>
            <a:r>
              <a:rPr lang="ru-RU" dirty="0" smtClean="0"/>
              <a:t>А если у тебя не разработана практика Столпа, ты не можешь говорить ни с Отцом, ни с Владыкой. </a:t>
            </a:r>
          </a:p>
          <a:p>
            <a:pPr algn="just"/>
            <a:r>
              <a:rPr lang="ru-RU" dirty="0" smtClean="0"/>
              <a:t>Потому что Столп - это синтез всех частей. </a:t>
            </a:r>
          </a:p>
          <a:p>
            <a:pPr algn="just"/>
            <a:r>
              <a:rPr lang="ru-RU" dirty="0" smtClean="0"/>
              <a:t>А с Отцом и с Владыкой можно говорить только в синтезе частей.</a:t>
            </a:r>
          </a:p>
          <a:p>
            <a:pPr>
              <a:buNone/>
            </a:pPr>
            <a:r>
              <a:rPr lang="ru-RU" sz="1900" dirty="0" smtClean="0"/>
              <a:t>7 Изначальный Синтез, ДИВО 178 Про Харьков, Сердюк В </a:t>
            </a:r>
          </a:p>
          <a:p>
            <a:endParaRPr lang="ru-RU"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 Магнита и Столпа</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dirty="0" smtClean="0"/>
              <a:t>Воля пишется Огнём. Из Огня формируется Воля, а из Воли </a:t>
            </a:r>
            <a:r>
              <a:rPr lang="ru-RU" dirty="0" err="1" smtClean="0"/>
              <a:t>эманирует</a:t>
            </a:r>
            <a:r>
              <a:rPr lang="ru-RU" dirty="0" smtClean="0"/>
              <a:t> Дух – это такой переходной вариант. </a:t>
            </a:r>
          </a:p>
          <a:p>
            <a:pPr algn="just"/>
            <a:r>
              <a:rPr lang="ru-RU" dirty="0" smtClean="0"/>
              <a:t>И чем больше вы в Магните стоите, сознательно рождая Столп, тем больше вы насыщаетесь Волей Отца, и рано или поздно вы станете дееспособным.</a:t>
            </a:r>
          </a:p>
          <a:p>
            <a:pPr algn="just"/>
            <a:r>
              <a:rPr lang="ru-RU" i="1" dirty="0" smtClean="0"/>
              <a:t>Вам нужно, стяжав Столп, нарабатывать практику Магнита сквозь Столп</a:t>
            </a:r>
            <a:r>
              <a:rPr lang="ru-RU" dirty="0" smtClean="0"/>
              <a:t>. Т.е. выходить к Отцу, синтезироваться с Отцом, возжигать Столп! Стяжать у Отца Синтез сквозь Нить Синтеза, чтобы она </a:t>
            </a:r>
            <a:r>
              <a:rPr lang="ru-RU" dirty="0" err="1" smtClean="0"/>
              <a:t>поддержалась</a:t>
            </a:r>
            <a:r>
              <a:rPr lang="ru-RU" dirty="0" smtClean="0"/>
              <a:t>! Стяжать у Отца Огонь, заполняя Столп огнём! И потом можно стяжать Волю, чтобы она записалась этим огнём, а потом, синтезироваться с Мамой. </a:t>
            </a:r>
          </a:p>
          <a:p>
            <a:pPr algn="just"/>
            <a:r>
              <a:rPr lang="ru-RU" dirty="0" smtClean="0"/>
              <a:t>И вот здесь вы должны огонь Матери – к Отцу, огонь Отца – к Матери, и дойти до такого состояния, чтобы у вас в Столпе сложился </a:t>
            </a:r>
            <a:r>
              <a:rPr lang="ru-RU" b="1" i="1" dirty="0" smtClean="0"/>
              <a:t>собственный магнитный огонь</a:t>
            </a:r>
            <a:r>
              <a:rPr lang="ru-RU" dirty="0" smtClean="0"/>
              <a:t>.</a:t>
            </a:r>
          </a:p>
          <a:p>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Практика Столпа</a:t>
            </a:r>
            <a:endParaRPr lang="ru-RU" dirty="0"/>
          </a:p>
        </p:txBody>
      </p:sp>
      <p:sp>
        <p:nvSpPr>
          <p:cNvPr id="3" name="Содержимое 2"/>
          <p:cNvSpPr>
            <a:spLocks noGrp="1"/>
          </p:cNvSpPr>
          <p:nvPr>
            <p:ph idx="1"/>
          </p:nvPr>
        </p:nvSpPr>
        <p:spPr/>
        <p:txBody>
          <a:bodyPr>
            <a:normAutofit fontScale="92500" lnSpcReduction="10000"/>
          </a:bodyPr>
          <a:lstStyle/>
          <a:p>
            <a:pPr algn="just"/>
            <a:r>
              <a:rPr lang="ru-RU" sz="2400" dirty="0" smtClean="0"/>
              <a:t>«Я ежедневно делал Столпы по всем присутствиям, желательно 2‑3 раза в день.</a:t>
            </a:r>
          </a:p>
          <a:p>
            <a:pPr algn="just"/>
            <a:r>
              <a:rPr lang="ru-RU" sz="2400" dirty="0" smtClean="0"/>
              <a:t>Я говорил своим 16‑рицам: «Стройся!»  Первые разы они не особо хотели. Потом я научился входить в такую Волю Отца, которая находила их в любом месте и ставила в нужное место. </a:t>
            </a:r>
          </a:p>
          <a:p>
            <a:pPr algn="just"/>
            <a:r>
              <a:rPr lang="ru-RU" sz="2400" dirty="0" smtClean="0"/>
              <a:t>Воля Столпа сквозь все 64 присутствия, все твои 64 16‑рицы сверху до физики. Там твое Синтез-тело в Зале Отца, здесь на физике – ты. И ты прожигаешь и возжигаешься Столпом единым Отца все свои 64 16‑рицы, живые, то с одной Части, то с другой Части, то в синтезе Частей, то с системами и постоянно в Столпе.</a:t>
            </a:r>
          </a:p>
          <a:p>
            <a:pPr algn="just"/>
            <a:r>
              <a:rPr lang="ru-RU" sz="2400" dirty="0" smtClean="0"/>
              <a:t>Потом настолько приучаешь, что все стоят в Столпе, и у тебя уже только: </a:t>
            </a:r>
            <a:r>
              <a:rPr lang="ru-RU" sz="2400" i="1" dirty="0" smtClean="0"/>
              <a:t>«Столп с Отцом»</a:t>
            </a:r>
            <a:r>
              <a:rPr lang="ru-RU" sz="2400" dirty="0" smtClean="0"/>
              <a:t> – все «</a:t>
            </a:r>
            <a:r>
              <a:rPr lang="ru-RU" sz="2400" dirty="0" err="1" smtClean="0"/>
              <a:t>вжих</a:t>
            </a:r>
            <a:r>
              <a:rPr lang="ru-RU" sz="2400" dirty="0" smtClean="0"/>
              <a:t>!»</a:t>
            </a:r>
            <a:endParaRPr lang="ru-RU" sz="24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dirty="0" smtClean="0"/>
              <a:t>разрешение ситуаций</a:t>
            </a:r>
            <a:endParaRPr lang="ru-RU" dirty="0"/>
          </a:p>
        </p:txBody>
      </p:sp>
      <p:sp>
        <p:nvSpPr>
          <p:cNvPr id="3" name="Содержимое 2"/>
          <p:cNvSpPr>
            <a:spLocks noGrp="1"/>
          </p:cNvSpPr>
          <p:nvPr>
            <p:ph idx="1"/>
          </p:nvPr>
        </p:nvSpPr>
        <p:spPr>
          <a:xfrm>
            <a:off x="457200" y="1600200"/>
            <a:ext cx="8229600" cy="4853136"/>
          </a:xfrm>
        </p:spPr>
        <p:txBody>
          <a:bodyPr>
            <a:normAutofit fontScale="70000" lnSpcReduction="20000"/>
          </a:bodyPr>
          <a:lstStyle/>
          <a:p>
            <a:pPr algn="just"/>
            <a:r>
              <a:rPr lang="ru-RU" dirty="0" smtClean="0"/>
              <a:t>Магнитный огонь нарастёт в вашем Столпе, заполнив ваш Столп до краёв, – ваш Столп станет дееспособным. </a:t>
            </a:r>
          </a:p>
          <a:p>
            <a:pPr algn="just"/>
            <a:r>
              <a:rPr lang="ru-RU" dirty="0" smtClean="0"/>
              <a:t>А магнитный огонь что делает? – Магнитит все Части, системы между собой. Т.е. они и сами по себе, и магнитным огнём Столпа просто втягиваются в синтез Столпа собою, и периодически даже идёт однородный огонь магнитом Отца-Матери, складывается однородный огонь, и Столп преображается, и вы этим растёте.</a:t>
            </a:r>
          </a:p>
          <a:p>
            <a:pPr algn="just"/>
            <a:r>
              <a:rPr lang="ru-RU" dirty="0" smtClean="0"/>
              <a:t>Чем больше у вас будет </a:t>
            </a:r>
            <a:r>
              <a:rPr lang="ru-RU" dirty="0" err="1" smtClean="0"/>
              <a:t>магнитности</a:t>
            </a:r>
            <a:r>
              <a:rPr lang="ru-RU" dirty="0" smtClean="0"/>
              <a:t> огня в Столпе и </a:t>
            </a:r>
            <a:r>
              <a:rPr lang="ru-RU" dirty="0" err="1" smtClean="0"/>
              <a:t>накопленности</a:t>
            </a:r>
            <a:r>
              <a:rPr lang="ru-RU" dirty="0" smtClean="0"/>
              <a:t> магнитного огня Столпом, тем быстрее вы сможете гасить конфликты, пережигать их своей </a:t>
            </a:r>
            <a:r>
              <a:rPr lang="ru-RU" dirty="0" err="1" smtClean="0"/>
              <a:t>магнитностью</a:t>
            </a:r>
            <a:r>
              <a:rPr lang="ru-RU" dirty="0" smtClean="0"/>
              <a:t>, и просто магнитить, потому что конфликт не возникает, если от вас </a:t>
            </a:r>
            <a:r>
              <a:rPr lang="ru-RU" dirty="0" err="1" smtClean="0"/>
              <a:t>эманирует</a:t>
            </a:r>
            <a:r>
              <a:rPr lang="ru-RU" dirty="0" smtClean="0"/>
              <a:t> </a:t>
            </a:r>
            <a:r>
              <a:rPr lang="ru-RU" dirty="0" err="1" smtClean="0"/>
              <a:t>магнитность</a:t>
            </a:r>
            <a:r>
              <a:rPr lang="ru-RU" dirty="0" smtClean="0"/>
              <a:t>.</a:t>
            </a:r>
          </a:p>
          <a:p>
            <a:pPr algn="just"/>
            <a:r>
              <a:rPr lang="ru-RU" dirty="0" smtClean="0"/>
              <a:t>Если вас магнитит тема или ситуация, и оно складывается – это Воля Отца.</a:t>
            </a:r>
          </a:p>
          <a:p>
            <a:endParaRPr lang="ru-RU"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Функция Столпа</a:t>
            </a:r>
            <a:br>
              <a:rPr lang="ru-RU" dirty="0" smtClean="0"/>
            </a:br>
            <a:r>
              <a:rPr lang="ru-RU" dirty="0" err="1" smtClean="0"/>
              <a:t>магнитность</a:t>
            </a:r>
            <a:endParaRPr lang="ru-RU" dirty="0"/>
          </a:p>
        </p:txBody>
      </p:sp>
      <p:sp>
        <p:nvSpPr>
          <p:cNvPr id="3" name="Содержимое 2"/>
          <p:cNvSpPr>
            <a:spLocks noGrp="1"/>
          </p:cNvSpPr>
          <p:nvPr>
            <p:ph idx="1"/>
          </p:nvPr>
        </p:nvSpPr>
        <p:spPr/>
        <p:txBody>
          <a:bodyPr/>
          <a:lstStyle/>
          <a:p>
            <a:pPr algn="just"/>
            <a:r>
              <a:rPr lang="ru-RU" i="1" dirty="0" smtClean="0"/>
              <a:t>Без </a:t>
            </a:r>
            <a:r>
              <a:rPr lang="ru-RU" i="1" dirty="0" err="1" smtClean="0"/>
              <a:t>магнитности</a:t>
            </a:r>
            <a:r>
              <a:rPr lang="ru-RU" i="1" dirty="0" smtClean="0"/>
              <a:t> в Метагалактике ни одно действие смысла, сути, перспектив – не имеет!</a:t>
            </a:r>
            <a:r>
              <a:rPr lang="ru-RU" b="1" dirty="0" smtClean="0"/>
              <a:t> </a:t>
            </a:r>
          </a:p>
          <a:p>
            <a:pPr algn="just"/>
            <a:r>
              <a:rPr lang="ru-RU" i="1" dirty="0" smtClean="0"/>
              <a:t>Без Столпа как Воли Метагалактической ни одно запланированное действие, самое гениальное – не имеет ни результата, ни смысла, ничего. </a:t>
            </a:r>
            <a:endParaRPr lang="ru-RU" dirty="0" smtClean="0"/>
          </a:p>
          <a:p>
            <a:pPr algn="just"/>
            <a:r>
              <a:rPr lang="ru-RU" dirty="0" smtClean="0"/>
              <a:t>И вот этому учит сам Столп.</a:t>
            </a:r>
            <a:endParaRPr lang="ru-RU"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dirty="0" smtClean="0"/>
              <a:t>смена условий</a:t>
            </a:r>
            <a:endParaRPr lang="ru-RU" dirty="0"/>
          </a:p>
        </p:txBody>
      </p:sp>
      <p:sp>
        <p:nvSpPr>
          <p:cNvPr id="3" name="Содержимое 2"/>
          <p:cNvSpPr>
            <a:spLocks noGrp="1"/>
          </p:cNvSpPr>
          <p:nvPr>
            <p:ph idx="1"/>
          </p:nvPr>
        </p:nvSpPr>
        <p:spPr>
          <a:xfrm>
            <a:off x="457200" y="1600200"/>
            <a:ext cx="8363272" cy="4781128"/>
          </a:xfrm>
        </p:spPr>
        <p:txBody>
          <a:bodyPr>
            <a:normAutofit fontScale="85000" lnSpcReduction="20000"/>
          </a:bodyPr>
          <a:lstStyle/>
          <a:p>
            <a:pPr algn="just"/>
            <a:r>
              <a:rPr lang="ru-RU" b="1" dirty="0" smtClean="0"/>
              <a:t>Столп</a:t>
            </a:r>
            <a:r>
              <a:rPr lang="ru-RU" dirty="0" smtClean="0"/>
              <a:t> - это не только </a:t>
            </a:r>
            <a:r>
              <a:rPr lang="ru-RU" b="1" dirty="0" smtClean="0"/>
              <a:t>выражение Отца собою</a:t>
            </a:r>
            <a:r>
              <a:rPr lang="ru-RU" dirty="0" smtClean="0"/>
              <a:t>, </a:t>
            </a:r>
            <a:r>
              <a:rPr lang="ru-RU" b="1" dirty="0" smtClean="0"/>
              <a:t>это и защита Отца</a:t>
            </a:r>
            <a:r>
              <a:rPr lang="ru-RU" dirty="0" smtClean="0"/>
              <a:t>. И </a:t>
            </a:r>
            <a:r>
              <a:rPr lang="ru-RU" b="1" dirty="0" smtClean="0"/>
              <a:t>глубина фиксации Отца</a:t>
            </a:r>
            <a:r>
              <a:rPr lang="ru-RU" dirty="0" smtClean="0"/>
              <a:t>, когда вокруг Столпа начинают вертеться другие условия, не такие, как у вас до этого были. Пережигаются старые условия. </a:t>
            </a:r>
          </a:p>
          <a:p>
            <a:pPr algn="just"/>
            <a:r>
              <a:rPr lang="ru-RU" dirty="0" smtClean="0"/>
              <a:t>Столп, тем, что он начинает выражать Отца физически здесь, начинает менять вашу ситуативность и событийность вокруг вас. </a:t>
            </a:r>
          </a:p>
          <a:p>
            <a:pPr algn="just"/>
            <a:r>
              <a:rPr lang="ru-RU" dirty="0" smtClean="0"/>
              <a:t>Это не просто Столп ради того, чтобы он был. </a:t>
            </a:r>
            <a:r>
              <a:rPr lang="ru-RU" b="1" dirty="0" smtClean="0"/>
              <a:t>Когда Отец фиксируется вами, он зачем это делает?</a:t>
            </a:r>
            <a:r>
              <a:rPr lang="ru-RU" dirty="0" smtClean="0"/>
              <a:t> Чтобы поменять вокруг вас условия и обстоятельства, которыми вы живёте.</a:t>
            </a:r>
          </a:p>
          <a:p>
            <a:pPr>
              <a:buNone/>
            </a:pPr>
            <a:r>
              <a:rPr lang="ru-RU" sz="2100" dirty="0" smtClean="0"/>
              <a:t>7 Изначальный Синтез, ДИВО 178 Про Харьков, Сердюк В </a:t>
            </a:r>
          </a:p>
          <a:p>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atin typeface="Century Gothic" pitchFamily="34" charset="0"/>
              </a:rPr>
              <a:t>ЯВЛЕНИЕ СТОЛПА</a:t>
            </a:r>
            <a:endParaRPr lang="ru-RU" b="1" dirty="0">
              <a:latin typeface="Century Gothic" pitchFamily="34" charset="0"/>
            </a:endParaRPr>
          </a:p>
        </p:txBody>
      </p:sp>
      <p:sp>
        <p:nvSpPr>
          <p:cNvPr id="3" name="Содержимое 2"/>
          <p:cNvSpPr>
            <a:spLocks noGrp="1"/>
          </p:cNvSpPr>
          <p:nvPr>
            <p:ph idx="1"/>
          </p:nvPr>
        </p:nvSpPr>
        <p:spPr/>
        <p:txBody>
          <a:bodyPr>
            <a:normAutofit fontScale="92500" lnSpcReduction="20000"/>
          </a:bodyPr>
          <a:lstStyle/>
          <a:p>
            <a:pPr algn="just"/>
            <a:r>
              <a:rPr lang="ru-RU" b="1" dirty="0" smtClean="0"/>
              <a:t>Столп</a:t>
            </a:r>
            <a:r>
              <a:rPr lang="ru-RU" dirty="0" smtClean="0"/>
              <a:t> и явление самого Столпа – это одно из самых важных явлений в Метагалактике. Потому что по стандартам Метагалактики </a:t>
            </a:r>
            <a:r>
              <a:rPr lang="ru-RU" b="1" i="1" dirty="0" smtClean="0"/>
              <a:t>Столп – это там где Отец является, там, где Он присутствует!</a:t>
            </a:r>
            <a:r>
              <a:rPr lang="ru-RU" b="1" dirty="0" smtClean="0"/>
              <a:t> </a:t>
            </a:r>
          </a:p>
          <a:p>
            <a:pPr algn="just"/>
            <a:r>
              <a:rPr lang="ru-RU" dirty="0" smtClean="0"/>
              <a:t>Поэтому, начиная с Практики Столпа, начиная с части Столпа мы начинаем развёртывать  вообще  новое  дело, которое  в     5-й расе отсутствовало, </a:t>
            </a:r>
            <a:r>
              <a:rPr lang="ru-RU" b="1" dirty="0" smtClean="0"/>
              <a:t>являть Изначально Вышестоящего Отца собою.</a:t>
            </a:r>
          </a:p>
          <a:p>
            <a:pPr>
              <a:buNone/>
            </a:pPr>
            <a:r>
              <a:rPr lang="ru-RU" sz="2100" dirty="0" smtClean="0"/>
              <a:t>7 Изначальный Синтез, ДИВО 178 Про Харьков, Сердюк В.</a:t>
            </a:r>
          </a:p>
          <a:p>
            <a:endParaRPr lang="ru-RU" b="1" dirty="0" smtClean="0"/>
          </a:p>
          <a:p>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
            </a:r>
            <a:br>
              <a:rPr lang="ru-RU" dirty="0" smtClean="0"/>
            </a:br>
            <a:r>
              <a:rPr lang="ru-RU" dirty="0" smtClean="0"/>
              <a:t>Функция Столпа</a:t>
            </a:r>
            <a:br>
              <a:rPr lang="ru-RU" dirty="0" smtClean="0"/>
            </a:br>
            <a:r>
              <a:rPr lang="ru-RU" dirty="0" smtClean="0"/>
              <a:t> </a:t>
            </a:r>
            <a:r>
              <a:rPr lang="ru-RU" dirty="0" err="1" smtClean="0"/>
              <a:t>синтезирование</a:t>
            </a:r>
            <a:r>
              <a:rPr lang="ru-RU" dirty="0" smtClean="0"/>
              <a:t> частей </a:t>
            </a:r>
            <a:br>
              <a:rPr lang="ru-RU" dirty="0" smtClean="0"/>
            </a:br>
            <a:endParaRPr lang="ru-RU" dirty="0"/>
          </a:p>
        </p:txBody>
      </p:sp>
      <p:sp>
        <p:nvSpPr>
          <p:cNvPr id="3" name="Содержимое 2"/>
          <p:cNvSpPr>
            <a:spLocks noGrp="1"/>
          </p:cNvSpPr>
          <p:nvPr>
            <p:ph idx="1"/>
          </p:nvPr>
        </p:nvSpPr>
        <p:spPr/>
        <p:txBody>
          <a:bodyPr>
            <a:normAutofit fontScale="77500" lnSpcReduction="20000"/>
          </a:bodyPr>
          <a:lstStyle/>
          <a:p>
            <a:pPr algn="just"/>
            <a:r>
              <a:rPr lang="ru-RU" dirty="0"/>
              <a:t>Столп имеет вторую функцию, которая у нас развивается много лет и которую мы ещё развиваем, и вы будете развивать и, наверное, ещё после нас будут развивать. То есть, это очень сложная система частей.</a:t>
            </a:r>
          </a:p>
          <a:p>
            <a:pPr algn="just"/>
            <a:r>
              <a:rPr lang="ru-RU" dirty="0" smtClean="0"/>
              <a:t>Например,  </a:t>
            </a:r>
            <a:r>
              <a:rPr lang="ru-RU" dirty="0"/>
              <a:t>к 7-му Синтезу из семи Образов Отца рождается </a:t>
            </a:r>
            <a:r>
              <a:rPr lang="ru-RU" i="1" dirty="0"/>
              <a:t>Столп Образа Отца</a:t>
            </a:r>
            <a:r>
              <a:rPr lang="ru-RU" dirty="0"/>
              <a:t>. Из семи Слов Отца рождается </a:t>
            </a:r>
            <a:r>
              <a:rPr lang="ru-RU" i="1" dirty="0"/>
              <a:t>Столп Слова Отца</a:t>
            </a:r>
            <a:r>
              <a:rPr lang="ru-RU" dirty="0"/>
              <a:t>. Из семи видов Души, каждый Синтез мы стяжали Душу. То есть, из каждой из 256-ти частей, даже </a:t>
            </a:r>
            <a:r>
              <a:rPr lang="ru-RU" dirty="0" err="1"/>
              <a:t>мерностной</a:t>
            </a:r>
            <a:r>
              <a:rPr lang="ru-RU" dirty="0"/>
              <a:t>, у нас рождается Столп этой части. И функция развития Столпа – это </a:t>
            </a:r>
            <a:r>
              <a:rPr lang="ru-RU" dirty="0" err="1"/>
              <a:t>синтезирование</a:t>
            </a:r>
            <a:r>
              <a:rPr lang="ru-RU" dirty="0"/>
              <a:t> частей разных присутствий и проявлений между </a:t>
            </a:r>
            <a:r>
              <a:rPr lang="ru-RU" dirty="0" smtClean="0"/>
              <a:t>собой</a:t>
            </a:r>
          </a:p>
          <a:p>
            <a:pPr>
              <a:buNone/>
            </a:pPr>
            <a:endParaRPr lang="ru-RU" sz="2300" dirty="0" smtClean="0"/>
          </a:p>
          <a:p>
            <a:pPr>
              <a:buNone/>
            </a:pPr>
            <a:r>
              <a:rPr lang="ru-RU" sz="2300" dirty="0" smtClean="0"/>
              <a:t>7 Цельный Синтез ИВО, 18-19 апреля 2015г., ДИВО 191 Про, СПб</a:t>
            </a:r>
          </a:p>
          <a:p>
            <a:endParaRPr lang="ru-RU"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Проблема пятой расы -</a:t>
            </a:r>
            <a:br>
              <a:rPr lang="ru-RU" dirty="0" smtClean="0"/>
            </a:br>
            <a:r>
              <a:rPr lang="ru-RU" dirty="0" err="1" smtClean="0"/>
              <a:t>раскоординация</a:t>
            </a:r>
            <a:r>
              <a:rPr lang="ru-RU" dirty="0" smtClean="0"/>
              <a:t> частей</a:t>
            </a:r>
            <a:endParaRPr lang="ru-RU" dirty="0"/>
          </a:p>
        </p:txBody>
      </p:sp>
      <p:sp>
        <p:nvSpPr>
          <p:cNvPr id="3" name="Содержимое 2"/>
          <p:cNvSpPr>
            <a:spLocks noGrp="1"/>
          </p:cNvSpPr>
          <p:nvPr>
            <p:ph idx="1"/>
          </p:nvPr>
        </p:nvSpPr>
        <p:spPr/>
        <p:txBody>
          <a:bodyPr>
            <a:normAutofit fontScale="77500" lnSpcReduction="20000"/>
          </a:bodyPr>
          <a:lstStyle/>
          <a:p>
            <a:pPr algn="just"/>
            <a:r>
              <a:rPr lang="ru-RU" dirty="0"/>
              <a:t>Проблема пятой расы и учеников пятой расы была в том, что Сердце хочет туда, Душа хочет туда, Разум летит туда, а повозка, в смысле, Тело, говорит «а-а-а…». И это не шутка. Очень многие болезни и физические, и психические, по пятой расе были, вслушайтесь, из-за </a:t>
            </a:r>
            <a:r>
              <a:rPr lang="ru-RU" dirty="0" err="1"/>
              <a:t>раскоординации</a:t>
            </a:r>
            <a:r>
              <a:rPr lang="ru-RU" dirty="0"/>
              <a:t> частей</a:t>
            </a:r>
            <a:r>
              <a:rPr lang="ru-RU" dirty="0" smtClean="0"/>
              <a:t>.</a:t>
            </a:r>
          </a:p>
          <a:p>
            <a:pPr algn="just"/>
            <a:r>
              <a:rPr lang="ru-RU" dirty="0"/>
              <a:t>М</a:t>
            </a:r>
            <a:r>
              <a:rPr lang="ru-RU" dirty="0" smtClean="0"/>
              <a:t>ногие </a:t>
            </a:r>
            <a:r>
              <a:rPr lang="ru-RU" dirty="0"/>
              <a:t>физические и психические болезни от нас уйдут, когда закончится </a:t>
            </a:r>
            <a:r>
              <a:rPr lang="ru-RU" dirty="0" err="1"/>
              <a:t>раскоординация</a:t>
            </a:r>
            <a:r>
              <a:rPr lang="ru-RU" dirty="0"/>
              <a:t> тел и частей. Ну, допустим </a:t>
            </a:r>
            <a:r>
              <a:rPr lang="ru-RU" dirty="0" err="1" smtClean="0"/>
              <a:t>сердечно-сосудистые</a:t>
            </a:r>
            <a:r>
              <a:rPr lang="ru-RU" dirty="0" smtClean="0"/>
              <a:t> </a:t>
            </a:r>
            <a:r>
              <a:rPr lang="ru-RU" dirty="0"/>
              <a:t>заболевания. Большинство проблем по этой </a:t>
            </a:r>
            <a:r>
              <a:rPr lang="ru-RU" dirty="0" smtClean="0"/>
              <a:t>тематике </a:t>
            </a:r>
            <a:r>
              <a:rPr lang="ru-RU" dirty="0"/>
              <a:t>начинается с </a:t>
            </a:r>
            <a:r>
              <a:rPr lang="ru-RU" dirty="0" err="1"/>
              <a:t>раскоординации</a:t>
            </a:r>
            <a:r>
              <a:rPr lang="ru-RU" dirty="0"/>
              <a:t> частей между </a:t>
            </a:r>
            <a:r>
              <a:rPr lang="ru-RU" dirty="0" smtClean="0"/>
              <a:t>собой - это </a:t>
            </a:r>
            <a:r>
              <a:rPr lang="ru-RU" dirty="0"/>
              <a:t>60-70 </a:t>
            </a:r>
            <a:r>
              <a:rPr lang="ru-RU" dirty="0" smtClean="0"/>
              <a:t>процентов.</a:t>
            </a:r>
          </a:p>
          <a:p>
            <a:pPr>
              <a:buNone/>
            </a:pPr>
            <a:endParaRPr lang="ru-RU" sz="2300" dirty="0" smtClean="0"/>
          </a:p>
          <a:p>
            <a:pPr>
              <a:buNone/>
            </a:pPr>
            <a:r>
              <a:rPr lang="ru-RU" sz="2300" dirty="0" smtClean="0"/>
              <a:t>7 Цельный Синтез ИВО, 18-19 апреля 2015г., ДИВО 191 Про, СПб</a:t>
            </a:r>
          </a:p>
          <a:p>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Функция Столпа</a:t>
            </a:r>
            <a:br>
              <a:rPr lang="ru-RU" dirty="0" smtClean="0"/>
            </a:br>
            <a:r>
              <a:rPr lang="ru-RU" dirty="0" err="1" smtClean="0"/>
              <a:t>синтезирование</a:t>
            </a:r>
            <a:r>
              <a:rPr lang="ru-RU" dirty="0" smtClean="0"/>
              <a:t>  </a:t>
            </a:r>
            <a:r>
              <a:rPr lang="ru-RU" dirty="0" smtClean="0"/>
              <a:t>частей </a:t>
            </a:r>
            <a:endParaRPr lang="ru-RU" dirty="0"/>
          </a:p>
        </p:txBody>
      </p:sp>
      <p:sp>
        <p:nvSpPr>
          <p:cNvPr id="3" name="Содержимое 2"/>
          <p:cNvSpPr>
            <a:spLocks noGrp="1"/>
          </p:cNvSpPr>
          <p:nvPr>
            <p:ph idx="1"/>
          </p:nvPr>
        </p:nvSpPr>
        <p:spPr>
          <a:xfrm>
            <a:off x="457200" y="1600200"/>
            <a:ext cx="8229600" cy="4853136"/>
          </a:xfrm>
        </p:spPr>
        <p:txBody>
          <a:bodyPr>
            <a:normAutofit fontScale="77500" lnSpcReduction="20000"/>
          </a:bodyPr>
          <a:lstStyle/>
          <a:p>
            <a:pPr algn="just"/>
            <a:r>
              <a:rPr lang="ru-RU" dirty="0" smtClean="0"/>
              <a:t>Столп решает эту проблему синтеза частей. </a:t>
            </a:r>
          </a:p>
          <a:p>
            <a:pPr algn="just"/>
            <a:r>
              <a:rPr lang="ru-RU" dirty="0" smtClean="0"/>
              <a:t>Но, не решает ваши болезненные проблемы, если вы в них</a:t>
            </a:r>
            <a:r>
              <a:rPr lang="ru-RU" i="1" dirty="0" smtClean="0"/>
              <a:t> вляпались</a:t>
            </a:r>
            <a:r>
              <a:rPr lang="ru-RU" dirty="0" smtClean="0"/>
              <a:t>, и ваш Разум и Сердце сами между собой не умеют дружить. </a:t>
            </a:r>
          </a:p>
          <a:p>
            <a:pPr algn="just"/>
            <a:r>
              <a:rPr lang="ru-RU" dirty="0" smtClean="0"/>
              <a:t>Столп помогает это преодолеть, но надо преодолеть какие-то блоки Разума и Сердца, чтобы они синтезировались. Вот у вас особое мнение по Сердцу и особый взгляд по Разуму. Эти мнения сами в себе по какому-то поводу… лет  двадцать назад сделали, и до сих пор мучаетесь этим. Правильно-неправильно…</a:t>
            </a:r>
          </a:p>
          <a:p>
            <a:pPr algn="just"/>
            <a:r>
              <a:rPr lang="ru-RU" dirty="0"/>
              <a:t>Через двадцать лет аритмия обеспечена</a:t>
            </a:r>
            <a:r>
              <a:rPr lang="ru-RU" dirty="0" smtClean="0"/>
              <a:t>.</a:t>
            </a:r>
          </a:p>
          <a:p>
            <a:pPr algn="just">
              <a:buNone/>
            </a:pPr>
            <a:endParaRPr lang="ru-RU" sz="2300" dirty="0" smtClean="0"/>
          </a:p>
          <a:p>
            <a:pPr algn="just">
              <a:buNone/>
            </a:pPr>
            <a:endParaRPr lang="ru-RU" sz="2300" dirty="0" smtClean="0"/>
          </a:p>
          <a:p>
            <a:pPr algn="just">
              <a:buNone/>
            </a:pPr>
            <a:r>
              <a:rPr lang="ru-RU" sz="2300" dirty="0" smtClean="0"/>
              <a:t>7 Цельный Синтез ИВО, 18-19 апреля 2015г., ДИВО 191 Про, СПб</a:t>
            </a:r>
          </a:p>
          <a:p>
            <a:pPr algn="just">
              <a:buNone/>
            </a:pPr>
            <a:r>
              <a:rPr lang="ru-RU" sz="2300" dirty="0" smtClean="0"/>
              <a:t> </a:t>
            </a:r>
          </a:p>
          <a:p>
            <a:endParaRPr lang="ru-RU" dirty="0" smtClean="0"/>
          </a:p>
          <a:p>
            <a:endParaRPr lang="ru-RU"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Функция Столпа</a:t>
            </a:r>
            <a:br>
              <a:rPr lang="ru-RU" dirty="0" smtClean="0"/>
            </a:br>
            <a:r>
              <a:rPr lang="ru-RU" dirty="0" err="1" smtClean="0"/>
              <a:t>синтезирование</a:t>
            </a:r>
            <a:r>
              <a:rPr lang="ru-RU" dirty="0" smtClean="0"/>
              <a:t> </a:t>
            </a:r>
            <a:r>
              <a:rPr lang="ru-RU" dirty="0" smtClean="0"/>
              <a:t>частей </a:t>
            </a:r>
            <a:endParaRPr lang="ru-RU" dirty="0"/>
          </a:p>
        </p:txBody>
      </p:sp>
      <p:sp>
        <p:nvSpPr>
          <p:cNvPr id="3" name="Содержимое 2"/>
          <p:cNvSpPr>
            <a:spLocks noGrp="1"/>
          </p:cNvSpPr>
          <p:nvPr>
            <p:ph idx="1"/>
          </p:nvPr>
        </p:nvSpPr>
        <p:spPr>
          <a:xfrm>
            <a:off x="457200" y="1600200"/>
            <a:ext cx="8229600" cy="4709120"/>
          </a:xfrm>
        </p:spPr>
        <p:txBody>
          <a:bodyPr>
            <a:normAutofit fontScale="85000" lnSpcReduction="20000"/>
          </a:bodyPr>
          <a:lstStyle/>
          <a:p>
            <a:pPr algn="just"/>
            <a:r>
              <a:rPr lang="ru-RU" dirty="0"/>
              <a:t>П</a:t>
            </a:r>
            <a:r>
              <a:rPr lang="ru-RU" dirty="0" smtClean="0"/>
              <a:t>равильно-неправильно</a:t>
            </a:r>
            <a:r>
              <a:rPr lang="ru-RU" dirty="0"/>
              <a:t>. То есть, себя-то осуждаешь. Ты же части свои осуждаешь. Да какая разница, правильно или неправильно? Решает только Отец. Вот Столп поднимает вот эти проблемы</a:t>
            </a:r>
            <a:r>
              <a:rPr lang="ru-RU" dirty="0" smtClean="0"/>
              <a:t>.</a:t>
            </a:r>
          </a:p>
          <a:p>
            <a:pPr algn="just"/>
            <a:r>
              <a:rPr lang="ru-RU" dirty="0"/>
              <a:t>Что мы только там не делали, кем мы только там не </a:t>
            </a:r>
            <a:r>
              <a:rPr lang="ru-RU" dirty="0" smtClean="0"/>
              <a:t>были. </a:t>
            </a:r>
            <a:r>
              <a:rPr lang="ru-RU" dirty="0"/>
              <a:t>Если мы сейчас идём новым путем – попросил прощения и иди новым путём. Всё. </a:t>
            </a:r>
          </a:p>
          <a:p>
            <a:pPr algn="just"/>
            <a:r>
              <a:rPr lang="ru-RU" dirty="0"/>
              <a:t>Вот это – вот это решение волевое Столпа. </a:t>
            </a:r>
            <a:endParaRPr lang="ru-RU" dirty="0" smtClean="0"/>
          </a:p>
          <a:p>
            <a:pPr algn="just"/>
            <a:r>
              <a:rPr lang="ru-RU" dirty="0" smtClean="0"/>
              <a:t>Столп </a:t>
            </a:r>
            <a:r>
              <a:rPr lang="ru-RU" dirty="0"/>
              <a:t>ещё насыщается Волей, вот таких возможных дееспособностей, вот таких возможных действий. Волей исполнения каких-то возможностей. </a:t>
            </a:r>
            <a:endParaRPr lang="ru-RU" dirty="0" smtClean="0"/>
          </a:p>
          <a:p>
            <a:pPr>
              <a:buNone/>
            </a:pPr>
            <a:r>
              <a:rPr lang="ru-RU" sz="2300" dirty="0" smtClean="0"/>
              <a:t>7 Цельный Синтез ИВО, 18-19 апреля 2015г., ДИВО 191 Про, СПб</a:t>
            </a:r>
          </a:p>
          <a:p>
            <a:endParaRPr lang="ru-RU" dirty="0"/>
          </a:p>
          <a:p>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dirty="0" smtClean="0"/>
              <a:t>наделение возможностями</a:t>
            </a:r>
            <a:endParaRPr lang="ru-RU" dirty="0"/>
          </a:p>
        </p:txBody>
      </p:sp>
      <p:sp>
        <p:nvSpPr>
          <p:cNvPr id="3" name="Содержимое 2"/>
          <p:cNvSpPr>
            <a:spLocks noGrp="1"/>
          </p:cNvSpPr>
          <p:nvPr>
            <p:ph idx="1"/>
          </p:nvPr>
        </p:nvSpPr>
        <p:spPr/>
        <p:txBody>
          <a:bodyPr>
            <a:normAutofit fontScale="62500" lnSpcReduction="20000"/>
          </a:bodyPr>
          <a:lstStyle/>
          <a:p>
            <a:pPr algn="just"/>
            <a:r>
              <a:rPr lang="ru-RU" sz="3800" dirty="0" smtClean="0"/>
              <a:t>Смысл Столпа некоторые говорят «в явлении Отца». Да, это священно. Но когда Отец явился, дальше что? Вот, зачем нужно Отцу являться?</a:t>
            </a:r>
          </a:p>
          <a:p>
            <a:pPr algn="just"/>
            <a:r>
              <a:rPr lang="ru-RU" sz="3800" dirty="0" smtClean="0"/>
              <a:t>Отец </a:t>
            </a:r>
            <a:r>
              <a:rPr lang="ru-RU" sz="3800" dirty="0" err="1" smtClean="0"/>
              <a:t>сотворяет</a:t>
            </a:r>
            <a:r>
              <a:rPr lang="ru-RU" sz="3800" dirty="0" smtClean="0"/>
              <a:t> вас, правильно? Иногда хочется проверить сотворенное. </a:t>
            </a:r>
            <a:r>
              <a:rPr lang="ru-RU" sz="3800" b="1" dirty="0" smtClean="0"/>
              <a:t>Первый вариант Столпа.</a:t>
            </a:r>
          </a:p>
          <a:p>
            <a:pPr algn="just"/>
            <a:r>
              <a:rPr lang="ru-RU" sz="3800" b="1" dirty="0" smtClean="0"/>
              <a:t>Второй вариант Столпа.</a:t>
            </a:r>
            <a:r>
              <a:rPr lang="ru-RU" sz="3800" dirty="0" smtClean="0"/>
              <a:t> Наделить вас, как </a:t>
            </a:r>
            <a:r>
              <a:rPr lang="ru-RU" sz="3800" dirty="0" err="1" smtClean="0"/>
              <a:t>сотворяемого</a:t>
            </a:r>
            <a:r>
              <a:rPr lang="ru-RU" sz="3800" dirty="0" smtClean="0"/>
              <a:t>, какими-то возможностями Отца. Только через Столп. Отец явился – и своё в вас вписал.</a:t>
            </a:r>
          </a:p>
          <a:p>
            <a:pPr algn="just"/>
            <a:r>
              <a:rPr lang="ru-RU" sz="3800" b="1" i="1" dirty="0" smtClean="0"/>
              <a:t>Столп помогает переключать наши возможности</a:t>
            </a:r>
            <a:r>
              <a:rPr lang="ru-RU" sz="3800" dirty="0" smtClean="0"/>
              <a:t>, части человека: ум, интеллект, сознание, телесность человека: Физическое тело, Тонкое тело </a:t>
            </a:r>
            <a:r>
              <a:rPr lang="ru-RU" sz="3800" b="1" i="1" dirty="0" smtClean="0"/>
              <a:t>в новые состояния</a:t>
            </a:r>
            <a:r>
              <a:rPr lang="ru-RU" sz="3800" dirty="0" smtClean="0"/>
              <a:t>. В новые состояния иерархически более высокого следующего этапа развития. </a:t>
            </a:r>
          </a:p>
          <a:p>
            <a:pPr>
              <a:buNone/>
            </a:pPr>
            <a:r>
              <a:rPr lang="ru-RU" sz="2100" dirty="0" smtClean="0"/>
              <a:t>7 Изначальный Синтез, ДИВО 178 Про Харьков, Сердюк В </a:t>
            </a:r>
          </a:p>
          <a:p>
            <a:endParaRPr lang="ru-RU"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b="1" dirty="0" smtClean="0"/>
              <a:t> усиление на нужную реализацию</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b="1" dirty="0" smtClean="0"/>
              <a:t>Третье.</a:t>
            </a:r>
            <a:r>
              <a:rPr lang="ru-RU" dirty="0" smtClean="0"/>
              <a:t> Отец вошёл в вас, и… Наделил. Наделил - это когда вам Отец дал или задание, или какой-то дар, или какую-то возможность.</a:t>
            </a:r>
          </a:p>
          <a:p>
            <a:pPr algn="just"/>
            <a:r>
              <a:rPr lang="ru-RU" b="1" dirty="0" smtClean="0"/>
              <a:t>То есть, дар Отца. Дар Отца, поручение Отца. Когда ты, выходя к нему, если это согласовано с Волей Отца, получаешь постоянно усиление на нужную реализацию</a:t>
            </a:r>
            <a:r>
              <a:rPr lang="ru-RU" dirty="0" smtClean="0"/>
              <a:t>. </a:t>
            </a:r>
          </a:p>
          <a:p>
            <a:pPr algn="just"/>
            <a:r>
              <a:rPr lang="ru-RU" dirty="0" smtClean="0"/>
              <a:t>При этом, в нужной реализации за ошибки подзатыльники автоматически… помощь тоже. На коррекцию курса. Но при этом, общая тенденция главное, чтоб была правильная. </a:t>
            </a:r>
          </a:p>
          <a:p>
            <a:pPr algn="just"/>
            <a:r>
              <a:rPr lang="ru-RU" b="1" dirty="0" smtClean="0"/>
              <a:t>И главное, чтоб это было поручение Отца, Владыки, и это была Воля Отца. </a:t>
            </a:r>
          </a:p>
          <a:p>
            <a:pPr>
              <a:buNone/>
            </a:pPr>
            <a:endParaRPr lang="ru-RU" sz="2300" dirty="0" smtClean="0"/>
          </a:p>
          <a:p>
            <a:pPr>
              <a:buNone/>
            </a:pPr>
            <a:r>
              <a:rPr lang="ru-RU" sz="2300" dirty="0" smtClean="0"/>
              <a:t>7 Изначальный Синтез, ДИВО 178 Про Харьков, Сердюк В </a:t>
            </a:r>
          </a:p>
          <a:p>
            <a:endParaRPr lang="ru-RU" dirty="0" smtClean="0"/>
          </a:p>
          <a:p>
            <a:pPr>
              <a:buNone/>
            </a:pPr>
            <a:endParaRPr lang="ru-R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dirty="0" smtClean="0"/>
              <a:t>центровка</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dirty="0" smtClean="0"/>
              <a:t>Столп – это то единственное место и единственная Часть, где Синтез и Воля встречаются напрямую.</a:t>
            </a:r>
          </a:p>
          <a:p>
            <a:pPr algn="just"/>
            <a:r>
              <a:rPr lang="ru-RU" dirty="0" smtClean="0"/>
              <a:t>Когда Отец даёт Столп, вначале он переполняет ваши Части Волей и Синтезом, ваши системы, насколько они готовы открыться и развернуться, а потом, складывает Столп по итогам.</a:t>
            </a:r>
          </a:p>
          <a:p>
            <a:pPr algn="just"/>
            <a:r>
              <a:rPr lang="ru-RU" dirty="0" smtClean="0"/>
              <a:t>Если мы берём 64 присутствия, Отец складывает всё лучшее, что у вас там есть, и это лучшее примерно вытягивает где-то на 24‑е присутствие из 64‑х, и это является вашей центровкой в Метагалактике на сегодня. И ваша центровка в Метагалактике 24‑я, и значит, всю Метагалактику в ближайшее время, пока центровка сохраняется, вы будете видеть под ракурсом 24‑го присутствия. </a:t>
            </a:r>
          </a:p>
          <a:p>
            <a:pPr algn="just"/>
            <a:r>
              <a:rPr lang="ru-RU" i="1" dirty="0" smtClean="0"/>
              <a:t>На каком присутствии </a:t>
            </a:r>
            <a:r>
              <a:rPr lang="ru-RU" i="1" dirty="0" err="1" smtClean="0"/>
              <a:t>столпно</a:t>
            </a:r>
            <a:r>
              <a:rPr lang="ru-RU" i="1" dirty="0" smtClean="0"/>
              <a:t> находится ваша Центровка, то присутствие и определяет ракурс восприятия – вы под его ракурсом смотрите на окружающее</a:t>
            </a:r>
            <a:r>
              <a:rPr lang="ru-RU" dirty="0" smtClean="0"/>
              <a:t>. </a:t>
            </a:r>
          </a:p>
          <a:p>
            <a:pPr algn="just"/>
            <a:endParaRPr lang="ru-RU"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b="1" dirty="0" smtClean="0"/>
              <a:t>служение</a:t>
            </a:r>
            <a:endParaRPr lang="ru-RU" b="1" dirty="0"/>
          </a:p>
        </p:txBody>
      </p:sp>
      <p:sp>
        <p:nvSpPr>
          <p:cNvPr id="3" name="Содержимое 2"/>
          <p:cNvSpPr>
            <a:spLocks noGrp="1"/>
          </p:cNvSpPr>
          <p:nvPr>
            <p:ph idx="1"/>
          </p:nvPr>
        </p:nvSpPr>
        <p:spPr>
          <a:xfrm>
            <a:off x="457200" y="1600200"/>
            <a:ext cx="8229600" cy="4637111"/>
          </a:xfrm>
        </p:spPr>
        <p:txBody>
          <a:bodyPr>
            <a:normAutofit fontScale="47500" lnSpcReduction="20000"/>
          </a:bodyPr>
          <a:lstStyle/>
          <a:p>
            <a:pPr algn="just"/>
            <a:r>
              <a:rPr lang="ru-RU" sz="4200" b="1" dirty="0" smtClean="0"/>
              <a:t>А каким образом Отец дает?</a:t>
            </a:r>
            <a:r>
              <a:rPr lang="ru-RU" sz="4200" dirty="0" smtClean="0"/>
              <a:t> </a:t>
            </a:r>
          </a:p>
          <a:p>
            <a:pPr algn="just"/>
            <a:r>
              <a:rPr lang="ru-RU" sz="4200" b="1" dirty="0" smtClean="0"/>
              <a:t>Отцу мы нужны здесь </a:t>
            </a:r>
            <a:r>
              <a:rPr lang="ru-RU" sz="4200" b="1" dirty="0" err="1" smtClean="0"/>
              <a:t>сотворять</a:t>
            </a:r>
            <a:r>
              <a:rPr lang="ru-RU" sz="4200" b="1" dirty="0" smtClean="0"/>
              <a:t> жизнь. Р</a:t>
            </a:r>
            <a:r>
              <a:rPr lang="ru-RU" sz="4200" dirty="0" smtClean="0"/>
              <a:t>аз мы сюда воплотились, надо Отца Столпом сюда приглашать. Чтобы он наделял нас возможностями служить здесь. </a:t>
            </a:r>
            <a:r>
              <a:rPr lang="ru-RU" sz="4200" dirty="0" err="1" smtClean="0"/>
              <a:t>Слу-жить</a:t>
            </a:r>
            <a:r>
              <a:rPr lang="ru-RU" sz="4200" dirty="0" smtClean="0"/>
              <a:t>. Чтобы корректно служить, надо </a:t>
            </a:r>
            <a:r>
              <a:rPr lang="ru-RU" sz="4200" dirty="0" err="1" smtClean="0"/>
              <a:t>слу</a:t>
            </a:r>
            <a:r>
              <a:rPr lang="ru-RU" sz="4200" dirty="0" smtClean="0"/>
              <a:t>-, ещё и жить.</a:t>
            </a:r>
          </a:p>
          <a:p>
            <a:pPr algn="just"/>
            <a:r>
              <a:rPr lang="ru-RU" sz="4200" b="1" dirty="0" smtClean="0"/>
              <a:t>А зачем еще служить? </a:t>
            </a:r>
            <a:r>
              <a:rPr lang="ru-RU" sz="4200" dirty="0" smtClean="0"/>
              <a:t>Что-то преодолеть или получить новую возможность. Потому что, служа другим людям, ты растёшь сам. Это аксиома. Развивая себя, ты должен получить новые возможности. </a:t>
            </a:r>
          </a:p>
          <a:p>
            <a:pPr algn="just"/>
            <a:r>
              <a:rPr lang="ru-RU" sz="4200" b="1" dirty="0" smtClean="0"/>
              <a:t>Служение - это и бескомпромиссное служение Отцу, когда ты ничего не требуешь, но ты реально понимаешь, что в служении меняются твои возможности</a:t>
            </a:r>
            <a:r>
              <a:rPr lang="ru-RU" sz="4200" dirty="0" smtClean="0"/>
              <a:t>.</a:t>
            </a:r>
          </a:p>
          <a:p>
            <a:pPr algn="just"/>
            <a:r>
              <a:rPr lang="ru-RU" sz="4200" dirty="0" smtClean="0"/>
              <a:t>Когда вы Отцу интересны, когда вы Владыке интересны, соображаете, думаете, служите, стремитесь развить, и помочь другим, тогда и Отец в вас часто появляется, и </a:t>
            </a:r>
            <a:r>
              <a:rPr lang="ru-RU" sz="4200" b="1" dirty="0" smtClean="0"/>
              <a:t>Столп у вас работает</a:t>
            </a:r>
            <a:r>
              <a:rPr lang="ru-RU" sz="4200" dirty="0" smtClean="0"/>
              <a:t>.</a:t>
            </a:r>
          </a:p>
          <a:p>
            <a:pPr>
              <a:buNone/>
            </a:pPr>
            <a:endParaRPr lang="ru-RU" sz="4200" dirty="0" smtClean="0"/>
          </a:p>
          <a:p>
            <a:pPr>
              <a:buNone/>
            </a:pPr>
            <a:r>
              <a:rPr lang="ru-RU" sz="2900" dirty="0" smtClean="0"/>
              <a:t>7 Изначальный Синтез, ДИВО 178 Про Харьков, Сердюк В </a:t>
            </a:r>
          </a:p>
          <a:p>
            <a:pPr>
              <a:buNone/>
            </a:pPr>
            <a:r>
              <a:rPr lang="ru-RU" dirty="0" smtClean="0"/>
              <a:t>  </a:t>
            </a:r>
            <a:endParaRPr lang="ru-R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98178"/>
          </a:xfrm>
        </p:spPr>
        <p:txBody>
          <a:bodyPr>
            <a:normAutofit/>
          </a:bodyPr>
          <a:lstStyle/>
          <a:p>
            <a:r>
              <a:rPr lang="ru-RU" sz="3600" b="1" dirty="0" smtClean="0">
                <a:latin typeface="Century Gothic" pitchFamily="34" charset="0"/>
              </a:rPr>
              <a:t>Функции Столпа</a:t>
            </a:r>
            <a:br>
              <a:rPr lang="ru-RU" sz="3600" b="1" dirty="0" smtClean="0">
                <a:latin typeface="Century Gothic" pitchFamily="34" charset="0"/>
              </a:rPr>
            </a:br>
            <a:r>
              <a:rPr lang="ru-RU" sz="3600" b="1" dirty="0" smtClean="0">
                <a:latin typeface="Century Gothic" pitchFamily="34" charset="0"/>
              </a:rPr>
              <a:t>служение </a:t>
            </a:r>
            <a:endParaRPr lang="ru-RU" sz="3600" b="1" dirty="0">
              <a:latin typeface="Century Gothic" pitchFamily="34" charset="0"/>
            </a:endParaRPr>
          </a:p>
        </p:txBody>
      </p:sp>
      <p:sp>
        <p:nvSpPr>
          <p:cNvPr id="3" name="Содержимое 2"/>
          <p:cNvSpPr>
            <a:spLocks noGrp="1"/>
          </p:cNvSpPr>
          <p:nvPr>
            <p:ph idx="1"/>
          </p:nvPr>
        </p:nvSpPr>
        <p:spPr>
          <a:xfrm>
            <a:off x="457200" y="2060848"/>
            <a:ext cx="8229600" cy="4065315"/>
          </a:xfrm>
        </p:spPr>
        <p:txBody>
          <a:bodyPr/>
          <a:lstStyle/>
          <a:p>
            <a:pPr algn="just"/>
            <a:r>
              <a:rPr lang="ru-RU" dirty="0" smtClean="0"/>
              <a:t>Столп – это Явление Отца синтезом накоплений служащих. Это индивидуальная работа и командная работа.</a:t>
            </a:r>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r>
              <a:rPr lang="ru-RU" sz="1800" dirty="0" smtClean="0"/>
              <a:t>7 ПС ИВО, Новосибирск, 2015г.</a:t>
            </a:r>
            <a:endParaRPr lang="ru-RU" sz="1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Century Gothic" pitchFamily="34" charset="0"/>
              </a:rPr>
              <a:t>Функции Столпа</a:t>
            </a:r>
            <a:br>
              <a:rPr lang="ru-RU" sz="3200" b="1" dirty="0" smtClean="0">
                <a:latin typeface="Century Gothic" pitchFamily="34" charset="0"/>
              </a:rPr>
            </a:br>
            <a:r>
              <a:rPr lang="ru-RU" sz="3200" b="1" dirty="0" smtClean="0">
                <a:latin typeface="Century Gothic" pitchFamily="34" charset="0"/>
              </a:rPr>
              <a:t>преодоление инстинктов</a:t>
            </a:r>
            <a:endParaRPr lang="ru-RU" sz="3200" b="1" dirty="0">
              <a:latin typeface="Century Gothic" pitchFamily="34" charset="0"/>
            </a:endParaRPr>
          </a:p>
        </p:txBody>
      </p:sp>
      <p:sp>
        <p:nvSpPr>
          <p:cNvPr id="3" name="Содержимое 2"/>
          <p:cNvSpPr>
            <a:spLocks noGrp="1"/>
          </p:cNvSpPr>
          <p:nvPr>
            <p:ph idx="1"/>
          </p:nvPr>
        </p:nvSpPr>
        <p:spPr>
          <a:xfrm>
            <a:off x="457200" y="1600200"/>
            <a:ext cx="8229600" cy="4853136"/>
          </a:xfrm>
        </p:spPr>
        <p:txBody>
          <a:bodyPr>
            <a:normAutofit fontScale="55000" lnSpcReduction="20000"/>
          </a:bodyPr>
          <a:lstStyle/>
          <a:p>
            <a:pPr algn="just"/>
            <a:r>
              <a:rPr lang="ru-RU" b="1" dirty="0"/>
              <a:t>Столп преодолевает нашу зависимость от природы, </a:t>
            </a:r>
            <a:r>
              <a:rPr lang="ru-RU" dirty="0"/>
              <a:t>в том числе, инстинктивную, при этом инстинкты полезны до определённой границы, а дальше вредны. </a:t>
            </a:r>
            <a:endParaRPr lang="ru-RU" dirty="0" smtClean="0"/>
          </a:p>
          <a:p>
            <a:pPr algn="just"/>
            <a:r>
              <a:rPr lang="ru-RU" dirty="0"/>
              <a:t>на каждом присутствии свои природные инстинкты и функции</a:t>
            </a:r>
            <a:r>
              <a:rPr lang="ru-RU" dirty="0" smtClean="0"/>
              <a:t>.</a:t>
            </a:r>
          </a:p>
          <a:p>
            <a:pPr algn="just"/>
            <a:r>
              <a:rPr lang="ru-RU" dirty="0"/>
              <a:t>элементарная ментальность – это инстинкт ментальности. И в генетике он заложен, а мы это не видим. </a:t>
            </a:r>
            <a:endParaRPr lang="ru-RU" dirty="0" smtClean="0"/>
          </a:p>
          <a:p>
            <a:pPr algn="just"/>
            <a:r>
              <a:rPr lang="ru-RU" dirty="0" smtClean="0"/>
              <a:t>И </a:t>
            </a:r>
            <a:r>
              <a:rPr lang="ru-RU" dirty="0"/>
              <a:t>если мы не будем более высокими </a:t>
            </a:r>
            <a:r>
              <a:rPr lang="ru-RU" dirty="0" err="1"/>
              <a:t>столпными</a:t>
            </a:r>
            <a:r>
              <a:rPr lang="ru-RU" dirty="0"/>
              <a:t> функциями жить, мы впадём в эти инстинкты на разных присутствиях и будем в зависимости от природы существовать</a:t>
            </a:r>
            <a:r>
              <a:rPr lang="ru-RU" dirty="0" smtClean="0"/>
              <a:t>.</a:t>
            </a:r>
          </a:p>
          <a:p>
            <a:pPr algn="just"/>
            <a:r>
              <a:rPr lang="ru-RU" dirty="0"/>
              <a:t>Вот поэтому Образ Отца Отец поставил на </a:t>
            </a:r>
            <a:r>
              <a:rPr lang="ru-RU" dirty="0" smtClean="0"/>
              <a:t>129-е </a:t>
            </a:r>
            <a:r>
              <a:rPr lang="ru-RU" dirty="0"/>
              <a:t>присутствие, мы до этого дойдём или на </a:t>
            </a:r>
            <a:r>
              <a:rPr lang="ru-RU" dirty="0" smtClean="0"/>
              <a:t>257-е </a:t>
            </a:r>
            <a:r>
              <a:rPr lang="ru-RU" dirty="0"/>
              <a:t>для служащих, чтоб не зависеть от природных инстинктов. </a:t>
            </a:r>
            <a:endParaRPr lang="ru-RU" dirty="0" smtClean="0"/>
          </a:p>
          <a:p>
            <a:pPr algn="just"/>
            <a:r>
              <a:rPr lang="ru-RU" dirty="0"/>
              <a:t>Самый сильный инстинкт – </a:t>
            </a:r>
            <a:r>
              <a:rPr lang="ru-RU" dirty="0" err="1"/>
              <a:t>инстинкт</a:t>
            </a:r>
            <a:r>
              <a:rPr lang="ru-RU" dirty="0"/>
              <a:t> разряда, вышел на шестое присутствие, тебе долбанул разряд Сознания. </a:t>
            </a:r>
            <a:r>
              <a:rPr lang="ru-RU" dirty="0" smtClean="0"/>
              <a:t>Такое </a:t>
            </a:r>
            <a:r>
              <a:rPr lang="ru-RU" dirty="0"/>
              <a:t>ощущение, что плакат бери:</a:t>
            </a:r>
          </a:p>
          <a:p>
            <a:pPr algn="just"/>
            <a:r>
              <a:rPr lang="ru-RU" dirty="0"/>
              <a:t>– Это главная идея этой жизни или этого парада! </a:t>
            </a:r>
            <a:r>
              <a:rPr lang="ru-RU" dirty="0" smtClean="0"/>
              <a:t>Ты </a:t>
            </a:r>
            <a:r>
              <a:rPr lang="ru-RU" dirty="0"/>
              <a:t>почувствовал инстинкт </a:t>
            </a:r>
            <a:r>
              <a:rPr lang="ru-RU" dirty="0" err="1"/>
              <a:t>Атмы</a:t>
            </a:r>
            <a:r>
              <a:rPr lang="ru-RU" dirty="0"/>
              <a:t>, тебя толпа слушает – это ж животность. </a:t>
            </a:r>
            <a:r>
              <a:rPr lang="ru-RU" dirty="0" smtClean="0"/>
              <a:t> Это </a:t>
            </a:r>
            <a:r>
              <a:rPr lang="ru-RU" dirty="0"/>
              <a:t>инстинкт толпы </a:t>
            </a:r>
            <a:r>
              <a:rPr lang="ru-RU" dirty="0" err="1"/>
              <a:t>атмический</a:t>
            </a:r>
            <a:r>
              <a:rPr lang="ru-RU" dirty="0" smtClean="0"/>
              <a:t>.. И </a:t>
            </a:r>
            <a:r>
              <a:rPr lang="ru-RU" dirty="0"/>
              <a:t>вот Столп занимается вот этим природным </a:t>
            </a:r>
            <a:r>
              <a:rPr lang="ru-RU" dirty="0" smtClean="0"/>
              <a:t>переформатированием.</a:t>
            </a:r>
          </a:p>
          <a:p>
            <a:pPr>
              <a:buNone/>
            </a:pPr>
            <a:r>
              <a:rPr lang="ru-RU" dirty="0" smtClean="0"/>
              <a:t>7 Цельный Синтез ИВО, 18-19 апреля 2015г., ДИВО 191 Про, СПб</a:t>
            </a:r>
          </a:p>
          <a:p>
            <a:endParaRPr lang="ru-RU" dirty="0"/>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latin typeface="Century Gothic" pitchFamily="34" charset="0"/>
              </a:rPr>
              <a:t>СТОЛП</a:t>
            </a:r>
            <a:endParaRPr lang="ru-RU" b="1" dirty="0">
              <a:latin typeface="Century Gothic" pitchFamily="34" charset="0"/>
            </a:endParaRPr>
          </a:p>
        </p:txBody>
      </p:sp>
      <p:sp>
        <p:nvSpPr>
          <p:cNvPr id="3" name="Содержимое 2"/>
          <p:cNvSpPr>
            <a:spLocks noGrp="1"/>
          </p:cNvSpPr>
          <p:nvPr>
            <p:ph idx="1"/>
          </p:nvPr>
        </p:nvSpPr>
        <p:spPr>
          <a:xfrm>
            <a:off x="457200" y="1600200"/>
            <a:ext cx="8229600" cy="4925144"/>
          </a:xfrm>
        </p:spPr>
        <p:txBody>
          <a:bodyPr>
            <a:normAutofit fontScale="85000" lnSpcReduction="20000"/>
          </a:bodyPr>
          <a:lstStyle/>
          <a:p>
            <a:pPr algn="just"/>
            <a:r>
              <a:rPr lang="ru-RU" dirty="0" smtClean="0"/>
              <a:t>Понятие Столпа, категория Столпа, восприятие Столпа восходит к развитию Главы Иерархии предыдущей эпохи – к Христу. </a:t>
            </a:r>
          </a:p>
          <a:p>
            <a:pPr algn="just"/>
            <a:r>
              <a:rPr lang="ru-RU" dirty="0" smtClean="0"/>
              <a:t>То, что мы сейчас называем Столпом раньше частично в меньшем масштабе выражало то, что мы называем Лучи Иерархии планеты в 5-й расе. В синтезе всех Лучей Иерархии появлялся Столп Владыки Иерархии Христа. </a:t>
            </a:r>
          </a:p>
          <a:p>
            <a:pPr algn="just"/>
            <a:r>
              <a:rPr lang="ru-RU" dirty="0" smtClean="0"/>
              <a:t>А откуда Флоренский это знает, очень просто: в древности Соборы, где фиксировался или присутствовал Отец, любые христианские, так и назывались «Столпы». Это древнее название соборов, где Отец присутствовал.</a:t>
            </a:r>
          </a:p>
          <a:p>
            <a:pPr>
              <a:buNone/>
            </a:pPr>
            <a:r>
              <a:rPr lang="ru-RU" sz="1900" dirty="0" smtClean="0"/>
              <a:t>7 Изначальный Синтез, ДИВО 178 Про Харьков, Сердюк В.</a:t>
            </a:r>
          </a:p>
          <a:p>
            <a:endParaRPr lang="ru-RU" dirty="0" smtClean="0"/>
          </a:p>
          <a:p>
            <a:endParaRPr lang="ru-RU"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b="1" dirty="0" smtClean="0"/>
              <a:t> </a:t>
            </a:r>
            <a:r>
              <a:rPr lang="ru-RU" b="1" dirty="0" err="1" smtClean="0"/>
              <a:t>иерархизация</a:t>
            </a:r>
            <a:endParaRPr lang="ru-RU" dirty="0"/>
          </a:p>
        </p:txBody>
      </p:sp>
      <p:sp>
        <p:nvSpPr>
          <p:cNvPr id="3" name="Содержимое 2"/>
          <p:cNvSpPr>
            <a:spLocks noGrp="1"/>
          </p:cNvSpPr>
          <p:nvPr>
            <p:ph idx="1"/>
          </p:nvPr>
        </p:nvSpPr>
        <p:spPr/>
        <p:txBody>
          <a:bodyPr>
            <a:normAutofit fontScale="85000" lnSpcReduction="10000"/>
          </a:bodyPr>
          <a:lstStyle/>
          <a:p>
            <a:pPr algn="just"/>
            <a:r>
              <a:rPr lang="ru-RU" b="1" dirty="0" smtClean="0"/>
              <a:t>Работа Столпа – это</a:t>
            </a:r>
            <a:r>
              <a:rPr lang="ru-RU" dirty="0" smtClean="0"/>
              <a:t> </a:t>
            </a:r>
            <a:r>
              <a:rPr lang="ru-RU" b="1" dirty="0" err="1" smtClean="0"/>
              <a:t>иерархизация</a:t>
            </a:r>
            <a:r>
              <a:rPr lang="ru-RU" b="1" dirty="0" smtClean="0"/>
              <a:t> разных Начал. </a:t>
            </a:r>
          </a:p>
          <a:p>
            <a:pPr algn="just"/>
            <a:r>
              <a:rPr lang="ru-RU" dirty="0" smtClean="0"/>
              <a:t>То есть связи что ниже, что </a:t>
            </a:r>
            <a:r>
              <a:rPr lang="ru-RU" dirty="0" err="1" smtClean="0"/>
              <a:t>по-среднему</a:t>
            </a:r>
            <a:r>
              <a:rPr lang="ru-RU" dirty="0" smtClean="0"/>
              <a:t>, </a:t>
            </a:r>
            <a:r>
              <a:rPr lang="ru-RU" dirty="0" err="1" smtClean="0"/>
              <a:t>что</a:t>
            </a:r>
            <a:r>
              <a:rPr lang="ru-RU" dirty="0" smtClean="0"/>
              <a:t> выше, что очень высоко, это </a:t>
            </a:r>
            <a:r>
              <a:rPr lang="ru-RU" dirty="0" err="1" smtClean="0"/>
              <a:t>иерархизация</a:t>
            </a:r>
            <a:r>
              <a:rPr lang="ru-RU" dirty="0" smtClean="0"/>
              <a:t> их, это </a:t>
            </a:r>
            <a:r>
              <a:rPr lang="ru-RU" dirty="0" err="1" smtClean="0"/>
              <a:t>иерархизация</a:t>
            </a:r>
            <a:r>
              <a:rPr lang="ru-RU" dirty="0" smtClean="0"/>
              <a:t> разных Начал, которые </a:t>
            </a:r>
            <a:r>
              <a:rPr lang="ru-RU" dirty="0" err="1" smtClean="0"/>
              <a:t>компактифицируются</a:t>
            </a:r>
            <a:r>
              <a:rPr lang="ru-RU" dirty="0" smtClean="0"/>
              <a:t> между собой до Огненной Нити, записывающей идею этого выражения, как нить Огня в Огненную Нить Столпа. </a:t>
            </a:r>
          </a:p>
          <a:p>
            <a:pPr algn="just"/>
            <a:r>
              <a:rPr lang="ru-RU" dirty="0" smtClean="0"/>
              <a:t>Завершающее понятие – Столп, где в центре Огненная Нить. </a:t>
            </a:r>
          </a:p>
          <a:p>
            <a:pPr algn="just">
              <a:buNone/>
            </a:pPr>
            <a:endParaRPr lang="ru-RU" sz="2100" dirty="0" smtClean="0"/>
          </a:p>
          <a:p>
            <a:pPr algn="just">
              <a:buNone/>
            </a:pPr>
            <a:r>
              <a:rPr lang="ru-RU" sz="2100" dirty="0" smtClean="0"/>
              <a:t>7 Изначальный Синтез, ДИВО 178 Про Харьков, Сердюк В </a:t>
            </a:r>
          </a:p>
          <a:p>
            <a:endParaRPr lang="ru-RU" dirty="0" smtClean="0"/>
          </a:p>
          <a:p>
            <a:endParaRPr lang="ru-RU"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b="1" dirty="0" smtClean="0"/>
              <a:t>накопление Воли</a:t>
            </a:r>
            <a:endParaRPr lang="ru-RU" b="1" dirty="0"/>
          </a:p>
        </p:txBody>
      </p:sp>
      <p:sp>
        <p:nvSpPr>
          <p:cNvPr id="3" name="Содержимое 2"/>
          <p:cNvSpPr>
            <a:spLocks noGrp="1"/>
          </p:cNvSpPr>
          <p:nvPr>
            <p:ph idx="1"/>
          </p:nvPr>
        </p:nvSpPr>
        <p:spPr>
          <a:xfrm>
            <a:off x="457200" y="1600200"/>
            <a:ext cx="8363272" cy="4781128"/>
          </a:xfrm>
        </p:spPr>
        <p:txBody>
          <a:bodyPr>
            <a:normAutofit fontScale="77500" lnSpcReduction="20000"/>
          </a:bodyPr>
          <a:lstStyle/>
          <a:p>
            <a:pPr algn="just"/>
            <a:r>
              <a:rPr lang="ru-RU" i="1" dirty="0" smtClean="0"/>
              <a:t>Воля создаёт двигательные возможности Частям</a:t>
            </a:r>
            <a:r>
              <a:rPr lang="ru-RU" dirty="0" smtClean="0"/>
              <a:t>.</a:t>
            </a:r>
          </a:p>
          <a:p>
            <a:pPr algn="just"/>
            <a:r>
              <a:rPr lang="ru-RU" dirty="0" smtClean="0"/>
              <a:t>Воля Планеты создаёт движение по Планете</a:t>
            </a:r>
          </a:p>
          <a:p>
            <a:pPr algn="just"/>
            <a:r>
              <a:rPr lang="ru-RU" dirty="0" smtClean="0"/>
              <a:t>Но как только это же Тело сейчас в практике пойдёт с вами по присутствиям, допустим, – мне нужна Воля Метагалактики.</a:t>
            </a:r>
          </a:p>
          <a:p>
            <a:pPr algn="just"/>
            <a:r>
              <a:rPr lang="ru-RU" dirty="0" smtClean="0"/>
              <a:t>Чтобы у меня на любом из присутствий любая 16‑рица или 32‑рица стала дееспособной, и эти Части могли что-то делать, нужна Воля Метагалактики.</a:t>
            </a:r>
          </a:p>
          <a:p>
            <a:pPr algn="just"/>
            <a:r>
              <a:rPr lang="ru-RU" dirty="0" smtClean="0"/>
              <a:t>Любой </a:t>
            </a:r>
            <a:r>
              <a:rPr lang="ru-RU" dirty="0" err="1" smtClean="0"/>
              <a:t>разрядик</a:t>
            </a:r>
            <a:r>
              <a:rPr lang="ru-RU" dirty="0" smtClean="0"/>
              <a:t>, чтоб какой-то смысл у вас или суть появилась, направляет Воля Метагалактики. Копится она Столпом, почему и говорится: «Столп – там, где Отец присутствует». И Столп </a:t>
            </a:r>
            <a:r>
              <a:rPr lang="ru-RU" dirty="0" err="1" smtClean="0"/>
              <a:t>эманирует</a:t>
            </a:r>
            <a:r>
              <a:rPr lang="ru-RU" dirty="0" smtClean="0"/>
              <a:t> Волю, чтобы вы могли действовать.</a:t>
            </a:r>
            <a:endParaRPr lang="ru-RU"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b="1" dirty="0" smtClean="0"/>
              <a:t>накопление Воли</a:t>
            </a:r>
            <a:endParaRPr lang="ru-RU" b="1" dirty="0"/>
          </a:p>
        </p:txBody>
      </p:sp>
      <p:sp>
        <p:nvSpPr>
          <p:cNvPr id="3" name="Содержимое 2"/>
          <p:cNvSpPr>
            <a:spLocks noGrp="1"/>
          </p:cNvSpPr>
          <p:nvPr>
            <p:ph idx="1"/>
          </p:nvPr>
        </p:nvSpPr>
        <p:spPr>
          <a:xfrm>
            <a:off x="457200" y="1600200"/>
            <a:ext cx="8229600" cy="4781128"/>
          </a:xfrm>
        </p:spPr>
        <p:txBody>
          <a:bodyPr>
            <a:normAutofit fontScale="70000" lnSpcReduction="20000"/>
          </a:bodyPr>
          <a:lstStyle/>
          <a:p>
            <a:pPr algn="just"/>
            <a:r>
              <a:rPr lang="ru-RU" sz="3400" dirty="0" smtClean="0"/>
              <a:t>«Вот я там не вижу»…</a:t>
            </a:r>
          </a:p>
          <a:p>
            <a:pPr algn="just"/>
            <a:r>
              <a:rPr lang="ru-RU" sz="3400" dirty="0" smtClean="0"/>
              <a:t>Начинать надо с простого: А насыщаются ли Части, которые должны видеть, Волей Метагалактики, чтобы видеть?</a:t>
            </a:r>
          </a:p>
          <a:p>
            <a:pPr algn="just"/>
            <a:r>
              <a:rPr lang="ru-RU" sz="3400" dirty="0" smtClean="0"/>
              <a:t>Когда мы учимся в погружении, в Миракле ходить по присутствиям, мы, прежде всего, копим </a:t>
            </a:r>
            <a:r>
              <a:rPr lang="ru-RU" sz="3400" i="1" dirty="0" smtClean="0"/>
              <a:t>Волю деятельности, Волю движения, Волю активации.</a:t>
            </a:r>
          </a:p>
          <a:p>
            <a:pPr algn="just"/>
            <a:r>
              <a:rPr lang="ru-RU" sz="3400" dirty="0" smtClean="0"/>
              <a:t>Пока вы бежите, Отец вас пресыщает Волей, она остаётся и в Теле, которое бежит по ступенькам, даже вашего личного Дома, и тут же фиксируется в Столпе. И Столп вырастает объёмом Воли, которая потом позволяет вам свободно действовать по разным присутствиям.</a:t>
            </a:r>
          </a:p>
          <a:p>
            <a:pPr algn="just"/>
            <a:r>
              <a:rPr lang="ru-RU" sz="3400" dirty="0" smtClean="0"/>
              <a:t>Стандарт из самых первых Стандартов Синтеза: «В Синтез нельзя войти, не имея Волю». </a:t>
            </a:r>
          </a:p>
          <a:p>
            <a:pPr algn="just">
              <a:buNone/>
            </a:pPr>
            <a:endParaRPr lang="ru-RU"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a:t>
            </a:r>
            <a:br>
              <a:rPr lang="ru-RU" dirty="0" smtClean="0"/>
            </a:br>
            <a:r>
              <a:rPr lang="ru-RU" b="1" dirty="0" smtClean="0"/>
              <a:t>творчество</a:t>
            </a:r>
            <a:endParaRPr lang="ru-RU" b="1" dirty="0"/>
          </a:p>
        </p:txBody>
      </p:sp>
      <p:sp>
        <p:nvSpPr>
          <p:cNvPr id="3" name="Содержимое 2"/>
          <p:cNvSpPr>
            <a:spLocks noGrp="1"/>
          </p:cNvSpPr>
          <p:nvPr>
            <p:ph idx="1"/>
          </p:nvPr>
        </p:nvSpPr>
        <p:spPr/>
        <p:txBody>
          <a:bodyPr>
            <a:normAutofit fontScale="92500" lnSpcReduction="20000"/>
          </a:bodyPr>
          <a:lstStyle/>
          <a:p>
            <a:pPr algn="just"/>
            <a:r>
              <a:rPr lang="ru-RU" dirty="0" smtClean="0"/>
              <a:t>Когда ты стяжаешь то, чего нет, и нужен Столп с максимальной концентрацией Воли, где записано, что это тебе надо сделать, и она тебя поддерживает в этом стяжании.</a:t>
            </a:r>
          </a:p>
          <a:p>
            <a:pPr algn="just"/>
            <a:r>
              <a:rPr lang="ru-RU" dirty="0" smtClean="0"/>
              <a:t>Когда вы входите в любой творческий процесс, что-то спонтанно делаете, вот это Творчество поддерживает Воля, потому что само понятие Творец – это 4 горизонт, а 7‑ка управляет 4‑кой.</a:t>
            </a:r>
          </a:p>
          <a:p>
            <a:pPr algn="just"/>
            <a:r>
              <a:rPr lang="ru-RU" dirty="0" smtClean="0"/>
              <a:t>С Волей Отца ты – Моцарт, а без Воли Отца ты – Сальери</a:t>
            </a:r>
            <a:endParaRPr lang="ru-RU"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Функции Столпа </a:t>
            </a:r>
            <a:br>
              <a:rPr lang="ru-RU" dirty="0" smtClean="0"/>
            </a:br>
            <a:r>
              <a:rPr lang="ru-RU" b="1" dirty="0" smtClean="0"/>
              <a:t>Столп – это всё</a:t>
            </a:r>
            <a:endParaRPr lang="ru-RU" b="1" dirty="0"/>
          </a:p>
        </p:txBody>
      </p:sp>
      <p:sp>
        <p:nvSpPr>
          <p:cNvPr id="3" name="Содержимое 2"/>
          <p:cNvSpPr>
            <a:spLocks noGrp="1"/>
          </p:cNvSpPr>
          <p:nvPr>
            <p:ph idx="1"/>
          </p:nvPr>
        </p:nvSpPr>
        <p:spPr/>
        <p:txBody>
          <a:bodyPr>
            <a:normAutofit fontScale="92500" lnSpcReduction="20000"/>
          </a:bodyPr>
          <a:lstStyle/>
          <a:p>
            <a:pPr algn="just"/>
            <a:r>
              <a:rPr lang="ru-RU" b="1" dirty="0" smtClean="0"/>
              <a:t>Столп, это и бизнес, и семья, и ..</a:t>
            </a:r>
            <a:r>
              <a:rPr lang="ru-RU" dirty="0" smtClean="0"/>
              <a:t>. Всё. Только чтоб выражение шло </a:t>
            </a:r>
            <a:r>
              <a:rPr lang="ru-RU" dirty="0" err="1" smtClean="0"/>
              <a:t>столпно</a:t>
            </a:r>
            <a:r>
              <a:rPr lang="ru-RU" dirty="0" smtClean="0"/>
              <a:t> от Отца.</a:t>
            </a:r>
          </a:p>
          <a:p>
            <a:pPr algn="just"/>
            <a:r>
              <a:rPr lang="ru-RU" dirty="0" smtClean="0"/>
              <a:t>…ты к чему-то стремишься, и тебе что-то надо, значит, это больше, чем ты сейчас имеешь возможностей или условий, или реализации. Кто даст больше, чем ты сейчас имеешь? Только Отец.</a:t>
            </a:r>
          </a:p>
          <a:p>
            <a:pPr>
              <a:buNone/>
            </a:pPr>
            <a:endParaRPr lang="ru-RU" sz="1900" dirty="0" smtClean="0"/>
          </a:p>
          <a:p>
            <a:pPr>
              <a:buNone/>
            </a:pPr>
            <a:endParaRPr lang="ru-RU" sz="1900" dirty="0" smtClean="0"/>
          </a:p>
          <a:p>
            <a:pPr>
              <a:buNone/>
            </a:pPr>
            <a:endParaRPr lang="ru-RU" sz="1900" dirty="0" smtClean="0"/>
          </a:p>
          <a:p>
            <a:pPr>
              <a:buNone/>
            </a:pPr>
            <a:r>
              <a:rPr lang="ru-RU" sz="1900" dirty="0" smtClean="0"/>
              <a:t>7 Изначальный Синтез, ДИВО 178 Про Харьков, Сердюк В </a:t>
            </a:r>
          </a:p>
          <a:p>
            <a:pPr>
              <a:buNone/>
            </a:pPr>
            <a:r>
              <a:rPr lang="ru-RU" dirty="0" smtClean="0"/>
              <a:t> </a:t>
            </a:r>
            <a:endParaRPr lang="ru-RU"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Часть Столп</a:t>
            </a:r>
            <a:br>
              <a:rPr lang="ru-RU" dirty="0" smtClean="0"/>
            </a:br>
            <a:r>
              <a:rPr lang="ru-RU" dirty="0" smtClean="0"/>
              <a:t>7-й </a:t>
            </a:r>
            <a:r>
              <a:rPr lang="ru-RU" dirty="0" smtClean="0"/>
              <a:t>горизонт</a:t>
            </a:r>
            <a:endParaRPr lang="ru-RU" dirty="0"/>
          </a:p>
        </p:txBody>
      </p:sp>
      <p:sp>
        <p:nvSpPr>
          <p:cNvPr id="3" name="Содержимое 2"/>
          <p:cNvSpPr>
            <a:spLocks noGrp="1"/>
          </p:cNvSpPr>
          <p:nvPr>
            <p:ph idx="1"/>
          </p:nvPr>
        </p:nvSpPr>
        <p:spPr>
          <a:xfrm>
            <a:off x="457200" y="1600200"/>
            <a:ext cx="8229600" cy="4925144"/>
          </a:xfrm>
        </p:spPr>
        <p:txBody>
          <a:bodyPr>
            <a:normAutofit fontScale="70000" lnSpcReduction="20000"/>
          </a:bodyPr>
          <a:lstStyle/>
          <a:p>
            <a:pPr algn="just"/>
            <a:r>
              <a:rPr lang="ru-RU" sz="3400" dirty="0"/>
              <a:t>Столп – это седьмая часть, </a:t>
            </a:r>
            <a:r>
              <a:rPr lang="ru-RU" sz="3400" dirty="0" err="1" smtClean="0"/>
              <a:t>Трансвизор</a:t>
            </a:r>
            <a:r>
              <a:rPr lang="ru-RU" sz="3400" dirty="0" smtClean="0"/>
              <a:t> пятнадцатая </a:t>
            </a:r>
            <a:r>
              <a:rPr lang="ru-RU" sz="3400" dirty="0"/>
              <a:t>часть, это тоже седьмой горизонт, 7-15. И двадцать три, Тело – это тоже седьмой горизонт, двадцать третья часть. </a:t>
            </a:r>
            <a:endParaRPr lang="ru-RU" sz="3400" dirty="0" smtClean="0"/>
          </a:p>
          <a:p>
            <a:pPr algn="just"/>
            <a:r>
              <a:rPr lang="ru-RU" sz="3400" dirty="0" smtClean="0"/>
              <a:t>И </a:t>
            </a:r>
            <a:r>
              <a:rPr lang="ru-RU" sz="3400" dirty="0"/>
              <a:t>когда мы Столпом работаем, то по горизонту седьмому – Столп, </a:t>
            </a:r>
            <a:r>
              <a:rPr lang="ru-RU" sz="3400" dirty="0" err="1"/>
              <a:t>Трансвизор</a:t>
            </a:r>
            <a:r>
              <a:rPr lang="ru-RU" sz="3400" dirty="0"/>
              <a:t> и Тело – это взаимосвязанные части в организации физического тела. </a:t>
            </a:r>
            <a:endParaRPr lang="ru-RU" sz="3400" dirty="0" smtClean="0"/>
          </a:p>
          <a:p>
            <a:pPr algn="just"/>
            <a:r>
              <a:rPr lang="ru-RU" sz="3400" dirty="0" smtClean="0"/>
              <a:t>Само </a:t>
            </a:r>
            <a:r>
              <a:rPr lang="ru-RU" sz="3400" dirty="0"/>
              <a:t>Тело входит в Вечность, как часть, но оно там остаётся Телом, как тридцать первой частью, если заложить </a:t>
            </a:r>
            <a:r>
              <a:rPr lang="ru-RU" sz="3400" dirty="0" err="1"/>
              <a:t>четверицу</a:t>
            </a:r>
            <a:r>
              <a:rPr lang="ru-RU" sz="3400" dirty="0"/>
              <a:t> развития. То есть, Тело накапливает новый опыт для Вечности. Очень часто мы копим опыт не только для этой жизни, а для многих воплощений вперёд</a:t>
            </a:r>
            <a:r>
              <a:rPr lang="ru-RU" sz="3400" dirty="0" smtClean="0"/>
              <a:t>.</a:t>
            </a:r>
          </a:p>
          <a:p>
            <a:pPr>
              <a:buNone/>
            </a:pPr>
            <a:endParaRPr lang="ru-RU" dirty="0" smtClean="0"/>
          </a:p>
          <a:p>
            <a:pPr>
              <a:buNone/>
            </a:pPr>
            <a:endParaRPr lang="ru-RU" sz="2600" dirty="0" smtClean="0"/>
          </a:p>
          <a:p>
            <a:pPr>
              <a:buNone/>
            </a:pPr>
            <a:r>
              <a:rPr lang="ru-RU" sz="2600" dirty="0" smtClean="0"/>
              <a:t>7 Цельный Синтез ИВО, 18-19 апреля 2015г., ДИВО 191 Про, СПб</a:t>
            </a:r>
            <a:endParaRPr lang="ru-RU" sz="26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Фиксация Столпа в Теле</a:t>
            </a:r>
            <a:endParaRPr lang="ru-RU" dirty="0"/>
          </a:p>
        </p:txBody>
      </p:sp>
      <p:sp>
        <p:nvSpPr>
          <p:cNvPr id="3" name="Содержимое 2"/>
          <p:cNvSpPr>
            <a:spLocks noGrp="1"/>
          </p:cNvSpPr>
          <p:nvPr>
            <p:ph idx="1"/>
          </p:nvPr>
        </p:nvSpPr>
        <p:spPr/>
        <p:txBody>
          <a:bodyPr>
            <a:normAutofit fontScale="92500" lnSpcReduction="20000"/>
          </a:bodyPr>
          <a:lstStyle/>
          <a:p>
            <a:pPr algn="just"/>
            <a:r>
              <a:rPr lang="ru-RU" dirty="0"/>
              <a:t>Тело – это синтез всех частей, вот весь синтез частей </a:t>
            </a:r>
            <a:r>
              <a:rPr lang="ru-RU" dirty="0" smtClean="0"/>
              <a:t>в </a:t>
            </a:r>
            <a:r>
              <a:rPr lang="ru-RU" dirty="0"/>
              <a:t>теле, вокруг него, но это фактически всё равно фиксация на тело, в теле. И когда вы по телу рассасываете Синтез, Огонь, Волю, которую вы сейчас получили, которая вызывает у вас напряжение, просто раздаёте по телу, даже из головы, вам становится легче. И мы говорим </a:t>
            </a:r>
            <a:r>
              <a:rPr lang="ru-RU" i="1" dirty="0"/>
              <a:t>по Телу</a:t>
            </a:r>
            <a:r>
              <a:rPr lang="ru-RU" dirty="0"/>
              <a:t>, а фактически идёт по всем частям, потому что Столп-то у нас в Тело вошёл и зафиксировался, и когда мы говорим </a:t>
            </a:r>
            <a:r>
              <a:rPr lang="ru-RU" i="1" dirty="0"/>
              <a:t>по Телу</a:t>
            </a:r>
            <a:r>
              <a:rPr lang="ru-RU" dirty="0"/>
              <a:t>, идёт по всем частям. </a:t>
            </a:r>
            <a:endParaRPr lang="ru-RU" dirty="0" smtClean="0"/>
          </a:p>
          <a:p>
            <a:pPr>
              <a:buNone/>
            </a:pPr>
            <a:r>
              <a:rPr lang="ru-RU" sz="2100" dirty="0" smtClean="0"/>
              <a:t>7 Цельный Синтез ИВО, 18-19 апреля 2015г., ДИВО 191 Про, СПб</a:t>
            </a:r>
          </a:p>
          <a:p>
            <a:endParaRPr lang="ru-RU" dirty="0"/>
          </a:p>
          <a:p>
            <a:endParaRPr lang="ru-RU"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Часть Столп </a:t>
            </a:r>
            <a:br>
              <a:rPr lang="ru-RU" dirty="0" smtClean="0"/>
            </a:br>
            <a:endParaRPr lang="ru-RU" dirty="0"/>
          </a:p>
        </p:txBody>
      </p:sp>
      <p:sp>
        <p:nvSpPr>
          <p:cNvPr id="3" name="Содержимое 2"/>
          <p:cNvSpPr>
            <a:spLocks noGrp="1"/>
          </p:cNvSpPr>
          <p:nvPr>
            <p:ph idx="1"/>
          </p:nvPr>
        </p:nvSpPr>
        <p:spPr/>
        <p:txBody>
          <a:bodyPr>
            <a:normAutofit fontScale="92500"/>
          </a:bodyPr>
          <a:lstStyle/>
          <a:p>
            <a:pPr algn="just"/>
            <a:r>
              <a:rPr lang="ru-RU" dirty="0" smtClean="0"/>
              <a:t>Столп строится как некий объём Огня, или объём Света, или объём Духа.</a:t>
            </a:r>
          </a:p>
          <a:p>
            <a:pPr algn="just"/>
            <a:r>
              <a:rPr lang="ru-RU" dirty="0" smtClean="0"/>
              <a:t>Столп </a:t>
            </a:r>
            <a:r>
              <a:rPr lang="ru-RU" dirty="0"/>
              <a:t>видится как некий цилиндр, внутри которого стоит человеческое тело. Но, когда Столп входит в человеческое тело, он входит в физическое </a:t>
            </a:r>
            <a:r>
              <a:rPr lang="ru-RU" dirty="0" smtClean="0"/>
              <a:t>тело, становится </a:t>
            </a:r>
            <a:r>
              <a:rPr lang="ru-RU" dirty="0"/>
              <a:t>одной из оболочек тела. </a:t>
            </a:r>
            <a:endParaRPr lang="ru-RU" dirty="0" smtClean="0"/>
          </a:p>
          <a:p>
            <a:pPr algn="just"/>
            <a:r>
              <a:rPr lang="ru-RU" dirty="0" smtClean="0"/>
              <a:t>Разворачивается </a:t>
            </a:r>
            <a:r>
              <a:rPr lang="ru-RU" dirty="0"/>
              <a:t>в такой цилиндрик – вершину не видим, и </a:t>
            </a:r>
            <a:r>
              <a:rPr lang="ru-RU" dirty="0" err="1"/>
              <a:t>схлопывается</a:t>
            </a:r>
            <a:r>
              <a:rPr lang="ru-RU" dirty="0"/>
              <a:t> опять в тело.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Часть Столп</a:t>
            </a:r>
            <a:endParaRPr lang="ru-RU" dirty="0"/>
          </a:p>
        </p:txBody>
      </p:sp>
      <p:sp>
        <p:nvSpPr>
          <p:cNvPr id="3" name="Содержимое 2"/>
          <p:cNvSpPr>
            <a:spLocks noGrp="1"/>
          </p:cNvSpPr>
          <p:nvPr>
            <p:ph idx="1"/>
          </p:nvPr>
        </p:nvSpPr>
        <p:spPr/>
        <p:txBody>
          <a:bodyPr>
            <a:normAutofit fontScale="85000" lnSpcReduction="20000"/>
          </a:bodyPr>
          <a:lstStyle/>
          <a:p>
            <a:pPr algn="just"/>
            <a:r>
              <a:rPr lang="ru-RU" dirty="0" smtClean="0"/>
              <a:t>Столпы ближе всего к Свету у обычных людей, у более-менее компетентных, кто занимается практикой Магнит, Столпы насыщаются Духом, а кто глубоко вошёл в огонь и может действовать Огнём, Столпы насыщаются Огнём.</a:t>
            </a:r>
          </a:p>
          <a:p>
            <a:pPr algn="just"/>
            <a:r>
              <a:rPr lang="ru-RU" dirty="0" smtClean="0"/>
              <a:t>Само визуальное видение Столпа – это когда много </a:t>
            </a:r>
            <a:r>
              <a:rPr lang="ru-RU" dirty="0" err="1" smtClean="0"/>
              <a:t>огнеобразов</a:t>
            </a:r>
            <a:r>
              <a:rPr lang="ru-RU" dirty="0" smtClean="0"/>
              <a:t> роятся между собой.</a:t>
            </a:r>
          </a:p>
          <a:p>
            <a:pPr algn="just"/>
            <a:r>
              <a:rPr lang="ru-RU" dirty="0" smtClean="0"/>
              <a:t>Когда вы Столпом собираете все эманации всех Частей – это система Частей, а когда появляется однородность, то из этого рождается цельность с новыми качествами, свойствами, и от Столпа на каждую систему, каждую часть идёт развитие.</a:t>
            </a:r>
            <a:endParaRPr lang="ru-RU"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Часть Столп</a:t>
            </a:r>
            <a:endParaRPr lang="ru-RU" dirty="0"/>
          </a:p>
        </p:txBody>
      </p:sp>
      <p:sp>
        <p:nvSpPr>
          <p:cNvPr id="3" name="Содержимое 2"/>
          <p:cNvSpPr>
            <a:spLocks noGrp="1"/>
          </p:cNvSpPr>
          <p:nvPr>
            <p:ph idx="1"/>
          </p:nvPr>
        </p:nvSpPr>
        <p:spPr/>
        <p:txBody>
          <a:bodyPr>
            <a:normAutofit fontScale="92500" lnSpcReduction="20000"/>
          </a:bodyPr>
          <a:lstStyle/>
          <a:p>
            <a:pPr algn="just"/>
            <a:r>
              <a:rPr lang="ru-RU" dirty="0" smtClean="0"/>
              <a:t>Тем, что сам Столп получил новое свойство в синтезе всех иных систем, он распределяет этот однородный огонь даже той Части, которая у вас не совсем развита.</a:t>
            </a:r>
          </a:p>
          <a:p>
            <a:pPr algn="just"/>
            <a:r>
              <a:rPr lang="ru-RU" dirty="0" smtClean="0"/>
              <a:t>В итоге все Части начинают выравниваться между собой и получают однотипное </a:t>
            </a:r>
            <a:r>
              <a:rPr lang="ru-RU" dirty="0" err="1" smtClean="0"/>
              <a:t>равностное</a:t>
            </a:r>
            <a:r>
              <a:rPr lang="ru-RU" dirty="0" smtClean="0"/>
              <a:t> развитие, и вы как цельный Человек начинаете восходить.</a:t>
            </a:r>
          </a:p>
          <a:p>
            <a:pPr algn="just"/>
            <a:r>
              <a:rPr lang="ru-RU" dirty="0" smtClean="0"/>
              <a:t>Столп имеет разные виды цельного Огня и Духа с повышением качества по присутствиям и по проявлениям.</a:t>
            </a: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Century Gothic" pitchFamily="34" charset="0"/>
              </a:rPr>
              <a:t>Развитие учеников в 5-й расе</a:t>
            </a:r>
            <a:endParaRPr lang="ru-RU" b="1" dirty="0">
              <a:latin typeface="Century Gothic" pitchFamily="34" charset="0"/>
            </a:endParaRPr>
          </a:p>
        </p:txBody>
      </p:sp>
      <p:sp>
        <p:nvSpPr>
          <p:cNvPr id="3" name="Содержимое 2"/>
          <p:cNvSpPr>
            <a:spLocks noGrp="1"/>
          </p:cNvSpPr>
          <p:nvPr>
            <p:ph idx="1"/>
          </p:nvPr>
        </p:nvSpPr>
        <p:spPr/>
        <p:txBody>
          <a:bodyPr>
            <a:normAutofit fontScale="92500" lnSpcReduction="10000"/>
          </a:bodyPr>
          <a:lstStyle/>
          <a:p>
            <a:pPr algn="just"/>
            <a:r>
              <a:rPr lang="ru-RU" dirty="0" smtClean="0"/>
              <a:t>Здесь важно осознать, что в 5-ой расе ученики развивались Иерархией Лучами, в синтезе Столпом, а в 6-ой расе ученики развиваются Домом, Домом Отца.</a:t>
            </a:r>
          </a:p>
          <a:p>
            <a:pPr algn="just"/>
            <a:r>
              <a:rPr lang="ru-RU" dirty="0" smtClean="0"/>
              <a:t>Вы спрашиваете: «куда делись Лучи?» Они все вошли в Столп и стали седьмой частью Человека, или Столпом как выражение Отца.</a:t>
            </a:r>
          </a:p>
          <a:p>
            <a:pPr>
              <a:buNone/>
            </a:pPr>
            <a:endParaRPr lang="ru-RU" sz="1900" dirty="0" smtClean="0"/>
          </a:p>
          <a:p>
            <a:pPr>
              <a:buNone/>
            </a:pPr>
            <a:endParaRPr lang="ru-RU" sz="1900" dirty="0" smtClean="0"/>
          </a:p>
          <a:p>
            <a:pPr>
              <a:buNone/>
            </a:pPr>
            <a:r>
              <a:rPr lang="ru-RU" sz="1900" dirty="0" smtClean="0"/>
              <a:t>7 Изначальный Синтез, ДИВО 178 Про Харьков, Сердюк В.</a:t>
            </a:r>
          </a:p>
          <a:p>
            <a:pPr>
              <a:buNone/>
            </a:pPr>
            <a:r>
              <a:rPr lang="ru-RU" dirty="0" smtClean="0"/>
              <a:t> </a:t>
            </a:r>
            <a:endParaRPr lang="ru-RU"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Часть Столп </a:t>
            </a:r>
            <a:endParaRPr lang="ru-RU" dirty="0"/>
          </a:p>
        </p:txBody>
      </p:sp>
      <p:sp>
        <p:nvSpPr>
          <p:cNvPr id="3" name="Содержимое 2"/>
          <p:cNvSpPr>
            <a:spLocks noGrp="1"/>
          </p:cNvSpPr>
          <p:nvPr>
            <p:ph idx="1"/>
          </p:nvPr>
        </p:nvSpPr>
        <p:spPr>
          <a:xfrm>
            <a:off x="457200" y="1600200"/>
            <a:ext cx="8229600" cy="4925144"/>
          </a:xfrm>
        </p:spPr>
        <p:txBody>
          <a:bodyPr>
            <a:normAutofit fontScale="85000" lnSpcReduction="10000"/>
          </a:bodyPr>
          <a:lstStyle/>
          <a:p>
            <a:pPr algn="just"/>
            <a:r>
              <a:rPr lang="ru-RU" b="1" dirty="0" smtClean="0"/>
              <a:t>Столп – это ваше тело.</a:t>
            </a:r>
          </a:p>
          <a:p>
            <a:pPr algn="just"/>
            <a:r>
              <a:rPr lang="ru-RU" dirty="0" smtClean="0"/>
              <a:t>Это тело, пробуждённое Отцом. Когда Отец явился в Тело и пробудил все ваши Части, системы, усилил, развил, насытил, уплотнил, вложил новые свойства, качества. И потом вы какое-то время сидите, вот у вас это всё бурлит (ну, или стоите, или идёте), потом оно перерабатывается вами. Вот это – Столп. </a:t>
            </a:r>
          </a:p>
          <a:p>
            <a:pPr algn="just"/>
            <a:r>
              <a:rPr lang="ru-RU" dirty="0" smtClean="0"/>
              <a:t>То есть </a:t>
            </a:r>
            <a:r>
              <a:rPr lang="ru-RU" b="1" dirty="0" smtClean="0"/>
              <a:t>Столп</a:t>
            </a:r>
            <a:r>
              <a:rPr lang="ru-RU" dirty="0" smtClean="0"/>
              <a:t> не надо представлять как какую-то абстракцию в виде столба. Надо </a:t>
            </a:r>
            <a:r>
              <a:rPr lang="ru-RU" b="1" dirty="0" smtClean="0"/>
              <a:t>представлять как пробуждённое Тело явлением Изначально Вышестоящего Отца в вас</a:t>
            </a:r>
            <a:r>
              <a:rPr lang="ru-RU" dirty="0" smtClean="0"/>
              <a:t>.</a:t>
            </a:r>
          </a:p>
          <a:p>
            <a:r>
              <a:rPr lang="ru-RU" b="1" dirty="0" smtClean="0"/>
              <a:t> </a:t>
            </a:r>
            <a:endParaRPr lang="ru-RU" dirty="0"/>
          </a:p>
        </p:txBody>
      </p:sp>
      <p:sp>
        <p:nvSpPr>
          <p:cNvPr id="4" name="Прямоугольник 3"/>
          <p:cNvSpPr/>
          <p:nvPr/>
        </p:nvSpPr>
        <p:spPr>
          <a:xfrm>
            <a:off x="755576" y="5877272"/>
            <a:ext cx="7056784" cy="369332"/>
          </a:xfrm>
          <a:prstGeom prst="rect">
            <a:avLst/>
          </a:prstGeom>
        </p:spPr>
        <p:txBody>
          <a:bodyPr wrap="square">
            <a:spAutoFit/>
          </a:bodyPr>
          <a:lstStyle/>
          <a:p>
            <a:r>
              <a:rPr lang="ru-RU" dirty="0" smtClean="0"/>
              <a:t>7 Изначальный Синтез, ДИВО 178 Про Харьков, Сердюк В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Часть Столп</a:t>
            </a:r>
            <a:endParaRPr lang="ru-RU" dirty="0"/>
          </a:p>
        </p:txBody>
      </p:sp>
      <p:sp>
        <p:nvSpPr>
          <p:cNvPr id="3" name="Содержимое 2"/>
          <p:cNvSpPr>
            <a:spLocks noGrp="1"/>
          </p:cNvSpPr>
          <p:nvPr>
            <p:ph idx="1"/>
          </p:nvPr>
        </p:nvSpPr>
        <p:spPr>
          <a:xfrm>
            <a:off x="457200" y="1412776"/>
            <a:ext cx="8229600" cy="5112568"/>
          </a:xfrm>
        </p:spPr>
        <p:txBody>
          <a:bodyPr>
            <a:normAutofit fontScale="62500" lnSpcReduction="20000"/>
          </a:bodyPr>
          <a:lstStyle/>
          <a:p>
            <a:pPr algn="just"/>
            <a:r>
              <a:rPr lang="ru-RU" dirty="0" smtClean="0"/>
              <a:t>Внутри Столпа фиксируется </a:t>
            </a:r>
            <a:r>
              <a:rPr lang="ru-RU" i="1" dirty="0" smtClean="0"/>
              <a:t>Огненная Нить.</a:t>
            </a:r>
          </a:p>
          <a:p>
            <a:pPr algn="just"/>
            <a:r>
              <a:rPr lang="ru-RU" dirty="0" smtClean="0"/>
              <a:t>Есть Огненные Нити в Столпе, состоящие из Воли. Если вокруг Дух, то внутри Воля. И вот в Столпе вы можете увидеть Огненную Нить с эманациями </a:t>
            </a:r>
            <a:r>
              <a:rPr lang="ru-RU" i="1" dirty="0" smtClean="0"/>
              <a:t>Воли</a:t>
            </a:r>
            <a:r>
              <a:rPr lang="ru-RU" dirty="0" smtClean="0"/>
              <a:t>, это такой волевой Столп, и человек внутри волевой, хотя внешне может быть мягким-мягким.</a:t>
            </a:r>
          </a:p>
          <a:p>
            <a:pPr algn="just"/>
            <a:r>
              <a:rPr lang="ru-RU" dirty="0" smtClean="0"/>
              <a:t>Потом идут эманации </a:t>
            </a:r>
            <a:r>
              <a:rPr lang="ru-RU" i="1" dirty="0" smtClean="0"/>
              <a:t>Огня</a:t>
            </a:r>
            <a:r>
              <a:rPr lang="ru-RU" dirty="0" smtClean="0"/>
              <a:t>, тут ни на что не наткнёшься, но если долго будешь смотреть, сожжёт  – огонь </a:t>
            </a:r>
            <a:r>
              <a:rPr lang="ru-RU" dirty="0" err="1" smtClean="0"/>
              <a:t>эманирует</a:t>
            </a:r>
            <a:r>
              <a:rPr lang="ru-RU" dirty="0" smtClean="0"/>
              <a:t>. Смотришь, оторваться не можешь и понимаешь, как много оттуда сияет – и таешь…</a:t>
            </a:r>
          </a:p>
          <a:p>
            <a:pPr algn="just"/>
            <a:r>
              <a:rPr lang="ru-RU" dirty="0" smtClean="0"/>
              <a:t>И самая любопытная Огненная Нить, самая совершенная – это </a:t>
            </a:r>
            <a:r>
              <a:rPr lang="ru-RU" i="1" dirty="0" smtClean="0"/>
              <a:t>Синтез</a:t>
            </a:r>
            <a:r>
              <a:rPr lang="ru-RU" dirty="0" smtClean="0"/>
              <a:t>, т.е. когда вы настолько глубоко компетентны в Синтезе, когда у вас весь огонь не просто с записанным Синтезом, а сам огонь заполняет Столп и внутри стоит Нить Синтеза. </a:t>
            </a:r>
          </a:p>
          <a:p>
            <a:pPr algn="just"/>
            <a:r>
              <a:rPr lang="ru-RU" dirty="0" smtClean="0"/>
              <a:t>Когда в центре Нить Синтеза – тогда ты напрямую выражаешь Синтез Отца и Владыки Кут </a:t>
            </a:r>
            <a:r>
              <a:rPr lang="ru-RU" dirty="0" err="1" smtClean="0"/>
              <a:t>Хуми</a:t>
            </a:r>
            <a:r>
              <a:rPr lang="ru-RU" dirty="0" smtClean="0"/>
              <a:t>. И тогда Синтез не только держит Столп, а может синтезировать разные явления вокруг тебя. </a:t>
            </a:r>
          </a:p>
          <a:p>
            <a:pPr algn="just"/>
            <a:r>
              <a:rPr lang="ru-RU" dirty="0" smtClean="0"/>
              <a:t>У Чело что-то не получается, ты с ним </a:t>
            </a:r>
            <a:r>
              <a:rPr lang="ru-RU" dirty="0" err="1" smtClean="0"/>
              <a:t>сонастраиваешься</a:t>
            </a:r>
            <a:r>
              <a:rPr lang="ru-RU" dirty="0" smtClean="0"/>
              <a:t> Столпами, и твоя Нить Синтеза фактически </a:t>
            </a:r>
            <a:r>
              <a:rPr lang="ru-RU" dirty="0" err="1" smtClean="0"/>
              <a:t>эманирует</a:t>
            </a:r>
            <a:r>
              <a:rPr lang="ru-RU" dirty="0" smtClean="0"/>
              <a:t> специально Синтез, чтобы у этого Чело получилось это выражение.</a:t>
            </a:r>
          </a:p>
          <a:p>
            <a:pPr algn="just"/>
            <a:endParaRPr lang="ru-RU" dirty="0" smtClean="0"/>
          </a:p>
          <a:p>
            <a:endParaRPr lang="ru-RU"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Огненная Нить Столпа</a:t>
            </a:r>
            <a:endParaRPr lang="ru-RU" dirty="0"/>
          </a:p>
        </p:txBody>
      </p:sp>
      <p:sp>
        <p:nvSpPr>
          <p:cNvPr id="3" name="Содержимое 2"/>
          <p:cNvSpPr>
            <a:spLocks noGrp="1"/>
          </p:cNvSpPr>
          <p:nvPr>
            <p:ph idx="1"/>
          </p:nvPr>
        </p:nvSpPr>
        <p:spPr/>
        <p:txBody>
          <a:bodyPr>
            <a:normAutofit fontScale="92500" lnSpcReduction="20000"/>
          </a:bodyPr>
          <a:lstStyle/>
          <a:p>
            <a:pPr algn="just"/>
            <a:r>
              <a:rPr lang="ru-RU" dirty="0" smtClean="0"/>
              <a:t>Сила Огненной Нити зависит от количества огненных точек или множества огненных точек, которые вы нашли собою. </a:t>
            </a:r>
          </a:p>
          <a:p>
            <a:pPr algn="just"/>
            <a:r>
              <a:rPr lang="ru-RU" dirty="0" smtClean="0"/>
              <a:t>Чем больше Столпов с Огненными Нитями вы развернёте собою, тем мощнее будет этот Столп и плотнее будет та Огненная Нить, которая стоит у вас в позвоночнике. </a:t>
            </a:r>
          </a:p>
          <a:p>
            <a:pPr algn="just"/>
            <a:r>
              <a:rPr lang="ru-RU" dirty="0" smtClean="0"/>
              <a:t>Чем плотнее стоит Огненная Нить в позвоночнике, тем вы не сгибаемее по жизни. </a:t>
            </a:r>
          </a:p>
          <a:p>
            <a:pPr>
              <a:buNone/>
            </a:pPr>
            <a:endParaRPr lang="ru-RU" sz="1900" dirty="0" smtClean="0"/>
          </a:p>
          <a:p>
            <a:pPr>
              <a:buNone/>
            </a:pPr>
            <a:r>
              <a:rPr lang="ru-RU" sz="1900" dirty="0" smtClean="0"/>
              <a:t>7 Изначальный Синтез, ДИВО 178 Про Харьков, Сердюк В </a:t>
            </a:r>
          </a:p>
          <a:p>
            <a:endParaRPr lang="ru-RU"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Сила Огненной Нити</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dirty="0" smtClean="0"/>
              <a:t>Может быть и хотелось бы согнуться, но Огненная Нить просто пережигает ситуацию, насколько ей сил хватит. </a:t>
            </a:r>
          </a:p>
          <a:p>
            <a:pPr algn="just"/>
            <a:r>
              <a:rPr lang="ru-RU" dirty="0" smtClean="0"/>
              <a:t>Соответственно, чем больше множества точек и сила Огненной Нити, тем более в сложных ситуациях вы можете выстоять. Вот это вот очень важный механизм для устойчивости жизни. </a:t>
            </a:r>
            <a:r>
              <a:rPr lang="ru-RU" b="1" dirty="0" smtClean="0"/>
              <a:t>Это практически Столп Жизни.</a:t>
            </a:r>
            <a:r>
              <a:rPr lang="ru-RU" dirty="0" smtClean="0"/>
              <a:t> </a:t>
            </a:r>
          </a:p>
          <a:p>
            <a:pPr algn="just"/>
            <a:r>
              <a:rPr lang="ru-RU" dirty="0" smtClean="0"/>
              <a:t>А чем мощнее огонь Огненной Нити и </a:t>
            </a:r>
            <a:r>
              <a:rPr lang="ru-RU" dirty="0" err="1" smtClean="0"/>
              <a:t>заряженнее</a:t>
            </a:r>
            <a:r>
              <a:rPr lang="ru-RU" dirty="0" smtClean="0"/>
              <a:t> сам Столп, тем более глубокие явления Отец вам сюда передаст.</a:t>
            </a:r>
          </a:p>
          <a:p>
            <a:pPr algn="just"/>
            <a:r>
              <a:rPr lang="ru-RU" dirty="0" smtClean="0"/>
              <a:t>Соответственно, чем больше Огня, тем больше огненного заряда Отец вам сюда вместит. Тем больше записи в этот Огонь. А в Огне записывается что? - Синтез. И вот Огненная Нить – это первичные записи Синтеза, которые в вас фиксируют. На этой же Огненной Нити можно увидеть,  мы в конце каждого Синтеза стяжаем Ядро Синтеза.</a:t>
            </a:r>
          </a:p>
          <a:p>
            <a:pPr>
              <a:buNone/>
            </a:pPr>
            <a:r>
              <a:rPr lang="ru-RU" sz="2600" dirty="0" smtClean="0"/>
              <a:t>7 Изначальный Синтез, ДИВО 178 Про Харьков, Сердюк В </a:t>
            </a:r>
          </a:p>
          <a:p>
            <a:endParaRPr lang="ru-RU"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b="1" dirty="0" smtClean="0">
                <a:latin typeface="Century Gothic" pitchFamily="34" charset="0"/>
              </a:rPr>
              <a:t>СТОЛП МЕТАГАЛАКТИЧЕСКОГО ПРОЯВЛЕНИЯ</a:t>
            </a:r>
            <a:endParaRPr lang="ru-RU" sz="3200" b="1" dirty="0">
              <a:latin typeface="Century Gothic" pitchFamily="34" charset="0"/>
            </a:endParaRPr>
          </a:p>
        </p:txBody>
      </p:sp>
      <p:sp>
        <p:nvSpPr>
          <p:cNvPr id="3" name="Содержимое 2"/>
          <p:cNvSpPr>
            <a:spLocks noGrp="1"/>
          </p:cNvSpPr>
          <p:nvPr>
            <p:ph idx="1"/>
          </p:nvPr>
        </p:nvSpPr>
        <p:spPr/>
        <p:txBody>
          <a:bodyPr>
            <a:normAutofit fontScale="92500" lnSpcReduction="20000"/>
          </a:bodyPr>
          <a:lstStyle/>
          <a:p>
            <a:pPr algn="just"/>
            <a:r>
              <a:rPr lang="ru-RU" dirty="0"/>
              <a:t>Сам Столп состоит из 4096-ти слоёв или 8192-х. Мы стяжали 8192. В Метагалактике есть Столп на 4 тысячи, есть Столп на 8 тысяч. И слои — это </a:t>
            </a:r>
            <a:r>
              <a:rPr lang="ru-RU" dirty="0" smtClean="0"/>
              <a:t>как </a:t>
            </a:r>
            <a:r>
              <a:rPr lang="ru-RU" dirty="0"/>
              <a:t>такие кольца. Представляете, в нашем небольшом Столпе 8 тысяч огней, это ж мелкие-мелкие кольца. Поделите метр восемьдесят на восемь тысяч, сколько миллиметров получится на каждое кольцо? </a:t>
            </a:r>
            <a:endParaRPr lang="ru-RU" dirty="0" smtClean="0"/>
          </a:p>
          <a:p>
            <a:pPr algn="just"/>
            <a:r>
              <a:rPr lang="ru-RU" dirty="0" smtClean="0"/>
              <a:t>И </a:t>
            </a:r>
            <a:r>
              <a:rPr lang="ru-RU" dirty="0"/>
              <a:t>вот это кольцо – это </a:t>
            </a:r>
            <a:r>
              <a:rPr lang="ru-RU" i="1" dirty="0"/>
              <a:t>целое присутствие Духа</a:t>
            </a:r>
            <a:r>
              <a:rPr lang="ru-RU" dirty="0" smtClean="0"/>
              <a:t>.</a:t>
            </a:r>
          </a:p>
          <a:p>
            <a:pPr>
              <a:buNone/>
            </a:pPr>
            <a:r>
              <a:rPr lang="ru-RU" sz="2100" dirty="0" smtClean="0"/>
              <a:t>7 Цельный Синтез ИВО, 18-19 апреля 2015г., ДИВО 191 Про, СПб</a:t>
            </a:r>
            <a:endParaRPr lang="ru-RU" sz="2100" dirty="0"/>
          </a:p>
          <a:p>
            <a:endParaRPr lang="ru-RU"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latin typeface="Century Gothic" pitchFamily="34" charset="0"/>
              </a:rPr>
              <a:t>СТОЛП ДУХА МЕТАГАЛАКТИКИ</a:t>
            </a:r>
            <a:endParaRPr lang="ru-RU" sz="3600" b="1" dirty="0">
              <a:latin typeface="Century Gothic" pitchFamily="34" charset="0"/>
            </a:endParaRPr>
          </a:p>
        </p:txBody>
      </p:sp>
      <p:sp>
        <p:nvSpPr>
          <p:cNvPr id="3" name="Содержимое 2"/>
          <p:cNvSpPr>
            <a:spLocks noGrp="1"/>
          </p:cNvSpPr>
          <p:nvPr>
            <p:ph idx="1"/>
          </p:nvPr>
        </p:nvSpPr>
        <p:spPr/>
        <p:txBody>
          <a:bodyPr>
            <a:normAutofit fontScale="55000" lnSpcReduction="20000"/>
          </a:bodyPr>
          <a:lstStyle/>
          <a:p>
            <a:pPr algn="just"/>
            <a:r>
              <a:rPr lang="ru-RU" sz="4400" dirty="0"/>
              <a:t>Соответственно, мы стяжали 8192 вида Духа Столпом, который как кольца вот так фиксировались вокруг тела. И, соответственно, первое присутствие – это первое кольцо из 8192-х. Это всего лишь 2-3 миллиметра, то есть, наши подошвы</a:t>
            </a:r>
            <a:r>
              <a:rPr lang="ru-RU" sz="4400" dirty="0" smtClean="0"/>
              <a:t>.</a:t>
            </a:r>
          </a:p>
          <a:p>
            <a:pPr algn="just"/>
            <a:r>
              <a:rPr lang="ru-RU" sz="4400" dirty="0" smtClean="0"/>
              <a:t>С </a:t>
            </a:r>
            <a:r>
              <a:rPr lang="ru-RU" sz="4400" dirty="0"/>
              <a:t>точки зрения Планеты – это грандиозное планетарное развитие 24-25-ю </a:t>
            </a:r>
            <a:r>
              <a:rPr lang="ru-RU" sz="4400" dirty="0" smtClean="0"/>
              <a:t>планами. </a:t>
            </a:r>
          </a:p>
          <a:p>
            <a:pPr algn="just"/>
            <a:r>
              <a:rPr lang="ru-RU" sz="4400" dirty="0" smtClean="0"/>
              <a:t>А </a:t>
            </a:r>
            <a:r>
              <a:rPr lang="ru-RU" sz="4400" dirty="0"/>
              <a:t>с точки зрения Метагалактики Фа, которой мы развиваемся, это маленькое кольцо Духа в 2-3 миллиметра у нас под стопами, и в центре – маленькая точечка Огня. Ну, и Огненная Нить</a:t>
            </a:r>
            <a:r>
              <a:rPr lang="ru-RU" sz="4400" dirty="0" smtClean="0"/>
              <a:t>, </a:t>
            </a:r>
            <a:r>
              <a:rPr lang="ru-RU" sz="4400" dirty="0"/>
              <a:t>в центре. Огненная Нить чётко сквозь позвоночник. </a:t>
            </a:r>
            <a:endParaRPr lang="ru-RU" sz="4400" dirty="0" smtClean="0"/>
          </a:p>
          <a:p>
            <a:pPr>
              <a:buNone/>
            </a:pPr>
            <a:endParaRPr lang="ru-RU" dirty="0" smtClean="0"/>
          </a:p>
          <a:p>
            <a:pPr>
              <a:buNone/>
            </a:pPr>
            <a:endParaRPr lang="ru-RU" sz="2600" dirty="0" smtClean="0"/>
          </a:p>
          <a:p>
            <a:pPr>
              <a:buNone/>
            </a:pPr>
            <a:r>
              <a:rPr lang="ru-RU" sz="2600" dirty="0" smtClean="0"/>
              <a:t>7 Цельный Синтез ИВО, 18-19 апреля 2015г., ДИВО 191 Про, СПб</a:t>
            </a:r>
          </a:p>
          <a:p>
            <a:endParaRPr lang="ru-RU" dirty="0"/>
          </a:p>
          <a:p>
            <a:endParaRPr lang="ru-RU"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8229600" cy="1287016"/>
          </a:xfrm>
        </p:spPr>
        <p:txBody>
          <a:bodyPr>
            <a:normAutofit/>
          </a:bodyPr>
          <a:lstStyle/>
          <a:p>
            <a:r>
              <a:rPr lang="ru-RU" sz="3200" b="1" dirty="0" smtClean="0">
                <a:latin typeface="Century Gothic" pitchFamily="34" charset="0"/>
              </a:rPr>
              <a:t>СТОЛП И ОГНЕННАЯ НИТЬ МЕТАГАЛАКТИЧЕСКОГО ПРОЯВЛЕНИЯ</a:t>
            </a:r>
            <a:endParaRPr lang="ru-RU" sz="3200" b="1" dirty="0">
              <a:latin typeface="Century Gothic" pitchFamily="34" charset="0"/>
            </a:endParaRPr>
          </a:p>
        </p:txBody>
      </p:sp>
      <p:sp>
        <p:nvSpPr>
          <p:cNvPr id="3" name="Содержимое 2"/>
          <p:cNvSpPr>
            <a:spLocks noGrp="1"/>
          </p:cNvSpPr>
          <p:nvPr>
            <p:ph idx="1"/>
          </p:nvPr>
        </p:nvSpPr>
        <p:spPr>
          <a:xfrm>
            <a:off x="457200" y="1600200"/>
            <a:ext cx="8229600" cy="4925144"/>
          </a:xfrm>
        </p:spPr>
        <p:txBody>
          <a:bodyPr>
            <a:normAutofit fontScale="70000" lnSpcReduction="20000"/>
          </a:bodyPr>
          <a:lstStyle/>
          <a:p>
            <a:pPr algn="just"/>
            <a:endParaRPr lang="ru-RU" dirty="0" smtClean="0"/>
          </a:p>
          <a:p>
            <a:pPr algn="just"/>
            <a:r>
              <a:rPr lang="ru-RU" dirty="0" smtClean="0"/>
              <a:t>Когда </a:t>
            </a:r>
            <a:r>
              <a:rPr lang="ru-RU" dirty="0"/>
              <a:t>стяжается Столп, Огненная Нить идёт сверху </a:t>
            </a:r>
            <a:r>
              <a:rPr lang="ru-RU" dirty="0" smtClean="0"/>
              <a:t>донизу, </a:t>
            </a:r>
            <a:r>
              <a:rPr lang="ru-RU" dirty="0"/>
              <a:t>8192 слоя. </a:t>
            </a:r>
            <a:endParaRPr lang="ru-RU" dirty="0" smtClean="0"/>
          </a:p>
          <a:p>
            <a:pPr algn="just"/>
            <a:r>
              <a:rPr lang="ru-RU" dirty="0" smtClean="0"/>
              <a:t>Огненная </a:t>
            </a:r>
            <a:r>
              <a:rPr lang="ru-RU" dirty="0"/>
              <a:t>Нить, когда стяжается, идёт ниже копчика и позвоночника, как бы насквозь, а потом собирается только в позвоночник: то есть, от копчика до затылка – вершина позвонков. И она уходит в затылок, в мозг. Она фиксируется в таком центре, который называется </a:t>
            </a:r>
            <a:r>
              <a:rPr lang="ru-RU" i="1" dirty="0" err="1"/>
              <a:t>Трикути</a:t>
            </a:r>
            <a:r>
              <a:rPr lang="ru-RU" dirty="0"/>
              <a:t>, в затылке. </a:t>
            </a:r>
            <a:endParaRPr lang="ru-RU" dirty="0" smtClean="0"/>
          </a:p>
          <a:p>
            <a:pPr algn="just"/>
            <a:r>
              <a:rPr lang="ru-RU" dirty="0" smtClean="0"/>
              <a:t>В </a:t>
            </a:r>
            <a:r>
              <a:rPr lang="ru-RU" dirty="0"/>
              <a:t>итоге, Огненная Нить стояла вертикально, потом </a:t>
            </a:r>
            <a:r>
              <a:rPr lang="ru-RU" dirty="0" err="1"/>
              <a:t>схлопнулась</a:t>
            </a:r>
            <a:r>
              <a:rPr lang="ru-RU" dirty="0"/>
              <a:t> из 8192-х огней внутрь позвоночника. А вот Столп растянулся по всему телу многомерной 8-митысячной фиксацией Духа. То есть, у вас появилось 8 тысяч видов Духа</a:t>
            </a:r>
            <a:r>
              <a:rPr lang="ru-RU" dirty="0" smtClean="0"/>
              <a:t>.</a:t>
            </a:r>
          </a:p>
          <a:p>
            <a:pPr algn="just"/>
            <a:r>
              <a:rPr lang="ru-RU" dirty="0"/>
              <a:t>З</a:t>
            </a:r>
            <a:r>
              <a:rPr lang="ru-RU" dirty="0" smtClean="0"/>
              <a:t>адача </a:t>
            </a:r>
            <a:r>
              <a:rPr lang="ru-RU" dirty="0"/>
              <a:t>Столпа – это ещё </a:t>
            </a:r>
            <a:r>
              <a:rPr lang="ru-RU" dirty="0" err="1"/>
              <a:t>потенциализировать</a:t>
            </a:r>
            <a:r>
              <a:rPr lang="ru-RU" dirty="0"/>
              <a:t> вас для развития в </a:t>
            </a:r>
            <a:r>
              <a:rPr lang="ru-RU" dirty="0" smtClean="0"/>
              <a:t>Метагалактике, </a:t>
            </a:r>
            <a:r>
              <a:rPr lang="ru-RU" dirty="0"/>
              <a:t>для стяжания Абсолютного Огня</a:t>
            </a:r>
            <a:r>
              <a:rPr lang="ru-RU" dirty="0" smtClean="0"/>
              <a:t>.</a:t>
            </a:r>
          </a:p>
          <a:p>
            <a:pPr>
              <a:buNone/>
            </a:pPr>
            <a:endParaRPr lang="ru-RU" dirty="0" smtClean="0"/>
          </a:p>
          <a:p>
            <a:pPr>
              <a:buNone/>
            </a:pPr>
            <a:r>
              <a:rPr lang="ru-RU" sz="2600" dirty="0" smtClean="0"/>
              <a:t>7 Цельный Синтез ИВО, 18-19 апреля 2015г., ДИВО 191 Про, СПб</a:t>
            </a:r>
          </a:p>
          <a:p>
            <a:endParaRPr lang="ru-RU" dirty="0"/>
          </a:p>
          <a:p>
            <a:endParaRPr lang="ru-RU"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Явление Воли Метагалактики</a:t>
            </a:r>
            <a:endParaRPr lang="ru-RU" dirty="0"/>
          </a:p>
        </p:txBody>
      </p:sp>
      <p:sp>
        <p:nvSpPr>
          <p:cNvPr id="3" name="Содержимое 2"/>
          <p:cNvSpPr>
            <a:spLocks noGrp="1"/>
          </p:cNvSpPr>
          <p:nvPr>
            <p:ph idx="1"/>
          </p:nvPr>
        </p:nvSpPr>
        <p:spPr/>
        <p:txBody>
          <a:bodyPr/>
          <a:lstStyle/>
          <a:p>
            <a:pPr algn="just"/>
            <a:r>
              <a:rPr lang="ru-RU" b="1" dirty="0" smtClean="0"/>
              <a:t>Воля Отца развивает лично вас, а Воля Метагалактики отстраивает ваши отношения с Метагалактикой. </a:t>
            </a:r>
          </a:p>
          <a:p>
            <a:r>
              <a:rPr lang="ru-RU" dirty="0" smtClean="0"/>
              <a:t>Нужен </a:t>
            </a:r>
            <a:r>
              <a:rPr lang="ru-RU" b="1" dirty="0" smtClean="0"/>
              <a:t>Метагалактический взгляд, чтобы взять Метагалактическую Волю.</a:t>
            </a:r>
            <a:r>
              <a:rPr lang="ru-RU" dirty="0" smtClean="0"/>
              <a:t> </a:t>
            </a:r>
          </a:p>
          <a:p>
            <a:pPr>
              <a:buNone/>
            </a:pPr>
            <a:endParaRPr lang="ru-RU" dirty="0" smtClean="0"/>
          </a:p>
          <a:p>
            <a:pPr>
              <a:buNone/>
            </a:pPr>
            <a:endParaRPr lang="ru-RU" dirty="0" smtClean="0"/>
          </a:p>
          <a:p>
            <a:pPr>
              <a:buNone/>
            </a:pPr>
            <a:r>
              <a:rPr lang="ru-RU" sz="1800" dirty="0" smtClean="0"/>
              <a:t>15 ИВ Синтез, ДИВО 88Про Иркутск, ноябрь 2013, Сердюк В.</a:t>
            </a:r>
          </a:p>
          <a:p>
            <a:pPr algn="just">
              <a:buNone/>
            </a:pPr>
            <a:endParaRPr lang="ru-RU"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Явление Воли Метагалактики</a:t>
            </a:r>
            <a:endParaRPr lang="ru-RU" dirty="0"/>
          </a:p>
        </p:txBody>
      </p:sp>
      <p:sp>
        <p:nvSpPr>
          <p:cNvPr id="3" name="Содержимое 2"/>
          <p:cNvSpPr>
            <a:spLocks noGrp="1"/>
          </p:cNvSpPr>
          <p:nvPr>
            <p:ph idx="1"/>
          </p:nvPr>
        </p:nvSpPr>
        <p:spPr>
          <a:xfrm>
            <a:off x="457200" y="1268760"/>
            <a:ext cx="8229600" cy="5184576"/>
          </a:xfrm>
        </p:spPr>
        <p:txBody>
          <a:bodyPr>
            <a:normAutofit fontScale="62500" lnSpcReduction="20000"/>
          </a:bodyPr>
          <a:lstStyle/>
          <a:p>
            <a:pPr algn="just"/>
            <a:r>
              <a:rPr lang="ru-RU" dirty="0" smtClean="0"/>
              <a:t>Астральное присутствие Метагалактики — это одна из </a:t>
            </a:r>
            <a:r>
              <a:rPr lang="ru-RU" dirty="0" err="1" smtClean="0"/>
              <a:t>супергалактик</a:t>
            </a:r>
            <a:r>
              <a:rPr lang="ru-RU" dirty="0" smtClean="0"/>
              <a:t>. То есть </a:t>
            </a:r>
            <a:r>
              <a:rPr lang="ru-RU" dirty="0" err="1" smtClean="0"/>
              <a:t>супергалактики</a:t>
            </a:r>
            <a:r>
              <a:rPr lang="ru-RU" dirty="0" smtClean="0"/>
              <a:t> — это когда много-много галактик одной мерности, в данном случае 6‑мерности (4 — Физика, 5 — Эфир, 6 —</a:t>
            </a:r>
            <a:r>
              <a:rPr lang="ru-RU" dirty="0" err="1" smtClean="0"/>
              <a:t>Астрал</a:t>
            </a:r>
            <a:r>
              <a:rPr lang="ru-RU" dirty="0" smtClean="0"/>
              <a:t>), 6‑мерности, то есть все материи всех галактик, звёзд и планет 6‑мерностные относятся к 6‑мерной </a:t>
            </a:r>
            <a:r>
              <a:rPr lang="ru-RU" dirty="0" err="1" smtClean="0"/>
              <a:t>супергалактике</a:t>
            </a:r>
            <a:r>
              <a:rPr lang="ru-RU" dirty="0" smtClean="0"/>
              <a:t>. </a:t>
            </a:r>
          </a:p>
          <a:p>
            <a:pPr algn="just"/>
            <a:r>
              <a:rPr lang="ru-RU" dirty="0" smtClean="0"/>
              <a:t>Её материя не в одном месте находится, а раскидана по всей Метагалактике. И идёт пересечение 6‑ти, 7‑ми, 8‑ми, 10‑ти, 12‑мерностных объектов между собою. Но при этом все 6‑мерные с одними законами связаны меж собой. </a:t>
            </a:r>
          </a:p>
          <a:p>
            <a:pPr algn="just"/>
            <a:r>
              <a:rPr lang="ru-RU" dirty="0" smtClean="0"/>
              <a:t>Убрали все остальные и смотрим 6‑мерно — видим только одну </a:t>
            </a:r>
            <a:r>
              <a:rPr lang="ru-RU" dirty="0" err="1" smtClean="0"/>
              <a:t>супергалактику</a:t>
            </a:r>
            <a:r>
              <a:rPr lang="ru-RU" dirty="0" smtClean="0"/>
              <a:t>. Переключились на 7‑мерный взгляд — видим одну 7‑мерную </a:t>
            </a:r>
            <a:r>
              <a:rPr lang="ru-RU" dirty="0" err="1" smtClean="0"/>
              <a:t>супергалактику</a:t>
            </a:r>
            <a:r>
              <a:rPr lang="ru-RU" dirty="0" smtClean="0"/>
              <a:t>. И всё это в рамках одной сферы Метагалактики. </a:t>
            </a:r>
          </a:p>
          <a:p>
            <a:pPr algn="just"/>
            <a:r>
              <a:rPr lang="ru-RU" dirty="0" smtClean="0"/>
              <a:t>И каждая такая Галактика вырабатывает своё присутствие, то есть концентрацию вещества, начинает </a:t>
            </a:r>
            <a:r>
              <a:rPr lang="ru-RU" dirty="0" err="1" smtClean="0"/>
              <a:t>эманировать</a:t>
            </a:r>
            <a:r>
              <a:rPr lang="ru-RU" dirty="0" smtClean="0"/>
              <a:t>, складываться в один слой 6‑мерности Дома Отца. То есть, когда </a:t>
            </a:r>
            <a:r>
              <a:rPr lang="ru-RU" b="1" dirty="0" smtClean="0"/>
              <a:t>мы начинаем видеть сферу Дома Отца. </a:t>
            </a:r>
            <a:endParaRPr lang="ru-RU" b="1" dirty="0" smtClean="0"/>
          </a:p>
          <a:p>
            <a:pPr algn="just">
              <a:buNone/>
            </a:pPr>
            <a:endParaRPr lang="ru-RU" dirty="0" smtClean="0"/>
          </a:p>
          <a:p>
            <a:pPr algn="just">
              <a:buNone/>
            </a:pPr>
            <a:r>
              <a:rPr lang="ru-RU" dirty="0" smtClean="0"/>
              <a:t>15 </a:t>
            </a:r>
            <a:r>
              <a:rPr lang="ru-RU" dirty="0" smtClean="0"/>
              <a:t>ИВ Синтез, ДИВО 88Про Иркутск, ноябрь 2013, Сердюк В.</a:t>
            </a:r>
          </a:p>
          <a:p>
            <a:pPr algn="just">
              <a:buNone/>
            </a:pPr>
            <a:endParaRPr lang="ru-RU" dirty="0" smtClean="0"/>
          </a:p>
          <a:p>
            <a:endParaRPr lang="ru-RU"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latin typeface="Century Gothic" pitchFamily="34" charset="0"/>
              </a:rPr>
              <a:t>Явление Воли Метагалактики</a:t>
            </a:r>
            <a:endParaRPr lang="ru-RU" sz="3600" b="1" dirty="0">
              <a:latin typeface="Century Gothic" pitchFamily="34" charset="0"/>
            </a:endParaRPr>
          </a:p>
        </p:txBody>
      </p:sp>
      <p:sp>
        <p:nvSpPr>
          <p:cNvPr id="3" name="Содержимое 2"/>
          <p:cNvSpPr>
            <a:spLocks noGrp="1"/>
          </p:cNvSpPr>
          <p:nvPr>
            <p:ph idx="1"/>
          </p:nvPr>
        </p:nvSpPr>
        <p:spPr>
          <a:xfrm>
            <a:off x="457200" y="1412776"/>
            <a:ext cx="8229600" cy="5112568"/>
          </a:xfrm>
        </p:spPr>
        <p:txBody>
          <a:bodyPr>
            <a:normAutofit fontScale="70000" lnSpcReduction="20000"/>
          </a:bodyPr>
          <a:lstStyle/>
          <a:p>
            <a:pPr algn="just"/>
            <a:r>
              <a:rPr lang="ru-RU" dirty="0" smtClean="0"/>
              <a:t>Мы, </a:t>
            </a:r>
            <a:r>
              <a:rPr lang="ru-RU" dirty="0" err="1" smtClean="0"/>
              <a:t>эманируя</a:t>
            </a:r>
            <a:r>
              <a:rPr lang="ru-RU" dirty="0" smtClean="0"/>
              <a:t> с нашей Планеты в Метагалактику свои 4‑мерные излучения, затрагиваем все те поверхности, которые есть на других планетах и звёздах, 4‑мерные, и начинаем с ними взаимодействовать.</a:t>
            </a:r>
          </a:p>
          <a:p>
            <a:pPr algn="just"/>
            <a:r>
              <a:rPr lang="ru-RU" dirty="0" smtClean="0"/>
              <a:t>И во всей Метагалактике разбросаны 6‑мерные объекты. Они излучают определённый водород определённой 6‑мерной ориентации. Что это значит? Есть ядро атома водорода 5‑мерное, 4‑мерное, есть 6‑мерное, записи в ядре. Скорее всего, вокруг ядра там бегает одна частица, .., и эти частицы тоже могут быть 4‑х, 5‑ти, 6‑мерные. Вообразите ядро, которое имеет 6 вариантов мерности и частицу, которая бегает с 6‑мерной скоростью. В Манифесте 6‑мерная скорость определяется так: 300 000 — 4‑мерность, 600 000 — 5‑мерность, 1 200 000 км/сек — 6‑мерность. С точки зрения 4‑мерности скорость такой частицы не просто бешеная — мы её не заметим. </a:t>
            </a:r>
            <a:endParaRPr lang="ru-RU" dirty="0" smtClean="0"/>
          </a:p>
          <a:p>
            <a:pPr algn="just">
              <a:buNone/>
            </a:pPr>
            <a:r>
              <a:rPr lang="ru-RU" sz="2600" dirty="0" smtClean="0"/>
              <a:t>15 ИВ Синтез, ДИВО 88Про Иркутск, ноябрь 2013, Сердюк В.</a:t>
            </a:r>
          </a:p>
          <a:p>
            <a:pPr algn="just">
              <a:buNone/>
            </a:pP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Начало Столпа</a:t>
            </a:r>
            <a:endParaRPr lang="ru-RU" dirty="0"/>
          </a:p>
        </p:txBody>
      </p:sp>
      <p:sp>
        <p:nvSpPr>
          <p:cNvPr id="3" name="Содержимое 2"/>
          <p:cNvSpPr>
            <a:spLocks noGrp="1"/>
          </p:cNvSpPr>
          <p:nvPr>
            <p:ph idx="1"/>
          </p:nvPr>
        </p:nvSpPr>
        <p:spPr>
          <a:xfrm>
            <a:off x="457200" y="1124744"/>
            <a:ext cx="8229600" cy="5184576"/>
          </a:xfrm>
        </p:spPr>
        <p:txBody>
          <a:bodyPr>
            <a:normAutofit fontScale="47500" lnSpcReduction="20000"/>
          </a:bodyPr>
          <a:lstStyle/>
          <a:p>
            <a:pPr algn="just"/>
            <a:r>
              <a:rPr lang="ru-RU" sz="5100" dirty="0" smtClean="0"/>
              <a:t>«1‑я группа, ещё до ведения Синтеза, у нас называлась Магнитная, нас вообще называли Магнитчики, потому что у нас ежедневно было 2‑3 магнита собственных, и каждый вечер мы собирались на коллективный магнит, пока не наработали.</a:t>
            </a:r>
          </a:p>
          <a:p>
            <a:pPr algn="just"/>
            <a:r>
              <a:rPr lang="ru-RU" sz="5100" dirty="0" smtClean="0"/>
              <a:t>И вот 8 Сердец – это центральная разработка Совершенного Сердца, в синтезе они действуют. </a:t>
            </a:r>
            <a:r>
              <a:rPr lang="ru-RU" sz="5100" b="1" dirty="0" smtClean="0"/>
              <a:t>Вот с этого начинался собственно Столп</a:t>
            </a:r>
            <a:r>
              <a:rPr lang="ru-RU" sz="5100" dirty="0" smtClean="0"/>
              <a:t>, где-то в 1998‑м году на летнем съезде, тогда это семинарами называлось. И вот люди не приняли: половина – приняла, а половина – уехала физически, то есть конфликт был, что там весь вечер друг на друга: кто – за, кто – против.  </a:t>
            </a:r>
          </a:p>
          <a:p>
            <a:pPr algn="just"/>
            <a:r>
              <a:rPr lang="ru-RU" sz="5100" b="1" dirty="0" smtClean="0"/>
              <a:t>Вот так давался Столп! </a:t>
            </a:r>
            <a:r>
              <a:rPr lang="ru-RU" sz="5100" dirty="0" smtClean="0"/>
              <a:t>Я</a:t>
            </a:r>
            <a:r>
              <a:rPr lang="ru-RU" sz="5100" b="1" dirty="0" smtClean="0"/>
              <a:t> </a:t>
            </a:r>
            <a:r>
              <a:rPr lang="ru-RU" sz="5100" dirty="0" smtClean="0"/>
              <a:t>потом уже, через год понял – на 8‑рицу объявленного Сердца вышел Столп Отца с его Волей. Все, конечно, были в Воле Отца, но принять новую Волю Отца  – были не способны».</a:t>
            </a:r>
          </a:p>
          <a:p>
            <a:pPr algn="just">
              <a:buNone/>
            </a:pPr>
            <a:r>
              <a:rPr lang="ru-RU" dirty="0" smtClean="0"/>
              <a:t> </a:t>
            </a:r>
            <a:endParaRPr lang="ru-RU"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latin typeface="Century Gothic" pitchFamily="34" charset="0"/>
              </a:rPr>
              <a:t>Явление Воли Метагалактики</a:t>
            </a:r>
            <a:endParaRPr lang="ru-RU" dirty="0"/>
          </a:p>
        </p:txBody>
      </p:sp>
      <p:sp>
        <p:nvSpPr>
          <p:cNvPr id="3" name="Содержимое 2"/>
          <p:cNvSpPr>
            <a:spLocks noGrp="1"/>
          </p:cNvSpPr>
          <p:nvPr>
            <p:ph idx="1"/>
          </p:nvPr>
        </p:nvSpPr>
        <p:spPr/>
        <p:txBody>
          <a:bodyPr>
            <a:normAutofit fontScale="70000" lnSpcReduction="20000"/>
          </a:bodyPr>
          <a:lstStyle/>
          <a:p>
            <a:pPr algn="just"/>
            <a:r>
              <a:rPr lang="ru-RU" dirty="0" smtClean="0"/>
              <a:t>Если вы на Физике станете видеть 5‑мерно, у вас появится скорость (и мысли тоже) — 600 000 км/сек, на Физике станете видеть 6‑мерно — у вас скорость пойдёт 1 200 км/сек, даже скорость мысли. В этом смысл тех ядер Синтеза, которые вас 14 Синтезов насыщали. </a:t>
            </a:r>
          </a:p>
          <a:p>
            <a:pPr algn="just"/>
            <a:r>
              <a:rPr lang="ru-RU" dirty="0" smtClean="0"/>
              <a:t>А на 15‑м Синтезе ваши излучения идут по всем планетам и звёздам 4‑мерной ориентации Метагалактики. Минимально. Если учесть, что у нас 15‑й Синтез — это 18‑мерность, то наши излучения 18‑мерные сейчас идут в 15‑ю </a:t>
            </a:r>
            <a:r>
              <a:rPr lang="ru-RU" dirty="0" err="1" smtClean="0"/>
              <a:t>супергалактику</a:t>
            </a:r>
            <a:r>
              <a:rPr lang="ru-RU" dirty="0" smtClean="0"/>
              <a:t> по любым планетам и звёздам, имеющим 18‑мерную организацию. Это называется </a:t>
            </a:r>
            <a:r>
              <a:rPr lang="ru-RU" b="1" dirty="0" smtClean="0"/>
              <a:t>динамическая жизнь Метагалактики</a:t>
            </a:r>
            <a:r>
              <a:rPr lang="ru-RU" dirty="0" smtClean="0"/>
              <a:t>.</a:t>
            </a:r>
          </a:p>
          <a:p>
            <a:pPr algn="just">
              <a:buNone/>
            </a:pPr>
            <a:endParaRPr lang="ru-RU" dirty="0" smtClean="0"/>
          </a:p>
          <a:p>
            <a:pPr algn="just">
              <a:buNone/>
            </a:pPr>
            <a:r>
              <a:rPr lang="ru-RU" dirty="0" smtClean="0"/>
              <a:t> </a:t>
            </a:r>
            <a:r>
              <a:rPr lang="ru-RU" sz="2600" dirty="0" smtClean="0"/>
              <a:t>15 ИВ Синтез, ДИВО 88Про Иркутск, ноябрь 2013, Сердюк В.</a:t>
            </a:r>
          </a:p>
          <a:p>
            <a:pPr algn="just">
              <a:buNone/>
            </a:pPr>
            <a:endParaRPr lang="ru-RU" sz="2600" dirty="0" smtClean="0"/>
          </a:p>
          <a:p>
            <a:endParaRPr lang="ru-RU"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latin typeface="Century Gothic" pitchFamily="34" charset="0"/>
              </a:rPr>
              <a:t>Воля Метагалактики</a:t>
            </a:r>
            <a:endParaRPr lang="ru-RU" sz="3600" dirty="0">
              <a:latin typeface="Century Gothic" pitchFamily="34" charset="0"/>
            </a:endParaRPr>
          </a:p>
        </p:txBody>
      </p:sp>
      <p:sp>
        <p:nvSpPr>
          <p:cNvPr id="3" name="Содержимое 2"/>
          <p:cNvSpPr>
            <a:spLocks noGrp="1"/>
          </p:cNvSpPr>
          <p:nvPr>
            <p:ph idx="1"/>
          </p:nvPr>
        </p:nvSpPr>
        <p:spPr/>
        <p:txBody>
          <a:bodyPr>
            <a:normAutofit/>
          </a:bodyPr>
          <a:lstStyle/>
          <a:p>
            <a:pPr algn="just"/>
            <a:r>
              <a:rPr lang="ru-RU" dirty="0" smtClean="0"/>
              <a:t>Воля Метагалактики предполагает чёткую организацию каждого на такие выражения.</a:t>
            </a:r>
          </a:p>
          <a:p>
            <a:pPr algn="just"/>
            <a:r>
              <a:rPr lang="ru-RU" dirty="0" smtClean="0"/>
              <a:t>Пришедшая </a:t>
            </a:r>
            <a:r>
              <a:rPr lang="ru-RU" b="1" dirty="0" smtClean="0"/>
              <a:t>Воля Метагалактики </a:t>
            </a:r>
            <a:r>
              <a:rPr lang="ru-RU" dirty="0" smtClean="0"/>
              <a:t>вас таким образом </a:t>
            </a:r>
            <a:r>
              <a:rPr lang="ru-RU" dirty="0" err="1" smtClean="0"/>
              <a:t>соорганизует</a:t>
            </a:r>
            <a:r>
              <a:rPr lang="ru-RU" dirty="0" smtClean="0"/>
              <a:t>, подтягивает, направляет и создаёт вам излучения, которые включают ваш контакт с другими мерностями, другой материей и другими существами</a:t>
            </a:r>
            <a:r>
              <a:rPr lang="ru-RU" dirty="0" smtClean="0"/>
              <a:t>.</a:t>
            </a:r>
          </a:p>
          <a:p>
            <a:pPr algn="just">
              <a:buNone/>
            </a:pPr>
            <a:r>
              <a:rPr lang="ru-RU" sz="1900" dirty="0" smtClean="0"/>
              <a:t>15 ИВ Синтез, ДИВО 88Про Иркутск, ноябрь 2013, Сердюк В.</a:t>
            </a:r>
          </a:p>
          <a:p>
            <a:pPr algn="just">
              <a:buNone/>
            </a:pP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smtClean="0">
                <a:latin typeface="Century Gothic" pitchFamily="34" charset="0"/>
              </a:rPr>
              <a:t>ДОМ ОТЦА УТВЕРДИЛСЯ НА ФИЗИКЕ</a:t>
            </a:r>
          </a:p>
        </p:txBody>
      </p:sp>
      <p:sp>
        <p:nvSpPr>
          <p:cNvPr id="3" name="Содержимое 2"/>
          <p:cNvSpPr>
            <a:spLocks noGrp="1"/>
          </p:cNvSpPr>
          <p:nvPr>
            <p:ph idx="1"/>
          </p:nvPr>
        </p:nvSpPr>
        <p:spPr>
          <a:xfrm>
            <a:off x="457200" y="1600200"/>
            <a:ext cx="8229600" cy="4925144"/>
          </a:xfrm>
        </p:spPr>
        <p:txBody>
          <a:bodyPr>
            <a:normAutofit fontScale="62500" lnSpcReduction="20000"/>
          </a:bodyPr>
          <a:lstStyle/>
          <a:p>
            <a:pPr algn="just"/>
            <a:r>
              <a:rPr lang="ru-RU" dirty="0" smtClean="0"/>
              <a:t>«Мы приехали с новостью для учеников.</a:t>
            </a:r>
          </a:p>
          <a:p>
            <a:pPr algn="just"/>
            <a:r>
              <a:rPr lang="ru-RU" dirty="0" smtClean="0"/>
              <a:t>По итогам не только нашей работы, имеется в виду всепланетарная работа, и это радостная новость, </a:t>
            </a:r>
            <a:r>
              <a:rPr lang="ru-RU" b="1" dirty="0" smtClean="0"/>
              <a:t>на физическом  плане планеты утвердился Дом Отца.</a:t>
            </a:r>
          </a:p>
          <a:p>
            <a:pPr algn="just"/>
            <a:r>
              <a:rPr lang="ru-RU" dirty="0" smtClean="0"/>
              <a:t>11 августа 1999 года взошел новый Отец планеты – Отец ФА, завершив  этот переход и, так называемое, «переходное время». И только 13 октября этого года окончательно включился на физике Дом Отца, впервые по отношению ко всем расам.</a:t>
            </a:r>
          </a:p>
          <a:p>
            <a:pPr algn="just"/>
            <a:r>
              <a:rPr lang="ru-RU" dirty="0" smtClean="0"/>
              <a:t>Мы вышли из столетнего периода неопределенности, когда Законы Отца, с одной стороны, действовали на планете, с другой стороны, до 1999 года они преображались в новые Законы 6-ой расы, и с третьей стороны, человечество самоопределилось, куда ему идти дальше.  Четвертому </a:t>
            </a:r>
            <a:r>
              <a:rPr lang="ru-RU" dirty="0" err="1" smtClean="0"/>
              <a:t>файву</a:t>
            </a:r>
            <a:r>
              <a:rPr lang="ru-RU" dirty="0" smtClean="0"/>
              <a:t> это очень важно (Санкт-Петербург). Может быть, поэтому и в фойе сидим (лекция проводилась в фойе – </a:t>
            </a:r>
            <a:r>
              <a:rPr lang="ru-RU" dirty="0" err="1" smtClean="0"/>
              <a:t>ред</a:t>
            </a:r>
            <a:r>
              <a:rPr lang="ru-RU" dirty="0" smtClean="0"/>
              <a:t>), Столп Дома Отца проявляется на четвертом плане. Если взять символ четверки, четвертый </a:t>
            </a:r>
            <a:r>
              <a:rPr lang="ru-RU" dirty="0" err="1" smtClean="0"/>
              <a:t>файв</a:t>
            </a:r>
            <a:r>
              <a:rPr lang="ru-RU" dirty="0" smtClean="0"/>
              <a:t> как раз за Столп Дома Отца и отвечает».</a:t>
            </a:r>
          </a:p>
          <a:p>
            <a:pPr>
              <a:buNone/>
            </a:pPr>
            <a:endParaRPr lang="ru-RU" dirty="0" smtClean="0"/>
          </a:p>
          <a:p>
            <a:pPr>
              <a:buNone/>
            </a:pPr>
            <a:r>
              <a:rPr lang="ru-RU" dirty="0" smtClean="0"/>
              <a:t>СПб, 2003, 2 ступень,  часть1</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latin typeface="Century Gothic" pitchFamily="34" charset="0"/>
              </a:rPr>
              <a:t>ВОЛЯ ОТЦА</a:t>
            </a:r>
            <a:endParaRPr lang="ru-RU" sz="3600" b="1" dirty="0">
              <a:latin typeface="Century Gothic" pitchFamily="34" charset="0"/>
            </a:endParaRPr>
          </a:p>
        </p:txBody>
      </p:sp>
      <p:sp>
        <p:nvSpPr>
          <p:cNvPr id="3" name="Содержимое 2"/>
          <p:cNvSpPr>
            <a:spLocks noGrp="1"/>
          </p:cNvSpPr>
          <p:nvPr>
            <p:ph idx="1"/>
          </p:nvPr>
        </p:nvSpPr>
        <p:spPr>
          <a:xfrm>
            <a:off x="457200" y="1600200"/>
            <a:ext cx="8229600" cy="4781128"/>
          </a:xfrm>
        </p:spPr>
        <p:txBody>
          <a:bodyPr>
            <a:normAutofit fontScale="77500" lnSpcReduction="20000"/>
          </a:bodyPr>
          <a:lstStyle/>
          <a:p>
            <a:pPr algn="just"/>
            <a:r>
              <a:rPr lang="ru-RU" dirty="0" smtClean="0"/>
              <a:t>В 1899 году иерархические Законы вместе с Учителями тоже ушли с планеты.</a:t>
            </a:r>
          </a:p>
          <a:p>
            <a:pPr algn="just"/>
            <a:r>
              <a:rPr lang="ru-RU" dirty="0" smtClean="0"/>
              <a:t>Закон физики – материя есть энергия.</a:t>
            </a:r>
          </a:p>
          <a:p>
            <a:pPr algn="just"/>
            <a:r>
              <a:rPr lang="ru-RU" dirty="0" smtClean="0"/>
              <a:t>Для того, чтобы  эта вещественная материя проявилась, необходимо энергетическое направление законов. Любая материя строится из атомов, атомы - это сгустки энергии.</a:t>
            </a:r>
          </a:p>
          <a:p>
            <a:pPr algn="just"/>
            <a:r>
              <a:rPr lang="ru-RU" dirty="0" err="1" smtClean="0"/>
              <a:t>Направителями</a:t>
            </a:r>
            <a:r>
              <a:rPr lang="ru-RU" dirty="0" smtClean="0"/>
              <a:t> этих законов, как Воли Отца, являются Владыки Иерархии.</a:t>
            </a:r>
          </a:p>
          <a:p>
            <a:pPr algn="just"/>
            <a:r>
              <a:rPr lang="ru-RU" dirty="0" smtClean="0"/>
              <a:t>Ученикам известно, что любой вид энергии исходит из Воли Отца. И, в первую очередь, любое электричество относится к первому Лучу планеты, Лучу Воли. Обратите внимание, всё электричество, которым вы пользуетесь – это Воля Отца.</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latin typeface="Century Gothic" pitchFamily="34" charset="0"/>
              </a:rPr>
              <a:t>ВОСХОЖДЕНИЕ ЧЕЛОВЕЧЕСТВА</a:t>
            </a:r>
            <a:endParaRPr lang="ru-RU" sz="3600" b="1" dirty="0">
              <a:latin typeface="Century Gothic" pitchFamily="34" charset="0"/>
            </a:endParaRPr>
          </a:p>
        </p:txBody>
      </p:sp>
      <p:sp>
        <p:nvSpPr>
          <p:cNvPr id="3" name="Содержимое 2"/>
          <p:cNvSpPr>
            <a:spLocks noGrp="1"/>
          </p:cNvSpPr>
          <p:nvPr>
            <p:ph idx="1"/>
          </p:nvPr>
        </p:nvSpPr>
        <p:spPr/>
        <p:txBody>
          <a:bodyPr>
            <a:normAutofit fontScale="92500" lnSpcReduction="20000"/>
          </a:bodyPr>
          <a:lstStyle/>
          <a:p>
            <a:pPr algn="just"/>
            <a:r>
              <a:rPr lang="ru-RU" dirty="0" smtClean="0"/>
              <a:t>И само человечество, также как на момент посвящения ученик остается один на один с Отцом, так на момент восхождения человечества, можно сказать, его посвящения, оно осталось один на один с Отцом, чтобы проявить Законы Дома Отца. </a:t>
            </a:r>
          </a:p>
          <a:p>
            <a:pPr algn="just"/>
            <a:r>
              <a:rPr lang="ru-RU" dirty="0" smtClean="0"/>
              <a:t>Если оно это подтвердило, а оно сейчас это подтвердило реализацией Дома Отца, оно взошло. Если бы не подтвердило, все мрачные прогнозы катаклизмов, «убиенного» человечества, свершились бы.</a:t>
            </a: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1674</TotalTime>
  <Words>6217</Words>
  <Application>Microsoft Office PowerPoint</Application>
  <PresentationFormat>Экран (4:3)</PresentationFormat>
  <Paragraphs>330</Paragraphs>
  <Slides>61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61</vt:i4>
      </vt:variant>
    </vt:vector>
  </HeadingPairs>
  <TitlesOfParts>
    <vt:vector size="62" baseType="lpstr">
      <vt:lpstr>Тема Office</vt:lpstr>
      <vt:lpstr>22.11.2003г. РАЗВЁРТЫВАНИЕ СТОЛПА ИВОМГ ПЛАНЕТОЙ  ЗЕМЛЯ ФА. ЯВЛЕНИЕ ВОЛИ МЕТАГАЛАКТИКИ</vt:lpstr>
      <vt:lpstr>ПРАЗДНИК</vt:lpstr>
      <vt:lpstr>ЯВЛЕНИЕ СТОЛПА</vt:lpstr>
      <vt:lpstr>СТОЛП</vt:lpstr>
      <vt:lpstr>Развитие учеников в 5-й расе</vt:lpstr>
      <vt:lpstr>Начало Столпа</vt:lpstr>
      <vt:lpstr>ДОМ ОТЦА УТВЕРДИЛСЯ НА ФИЗИКЕ</vt:lpstr>
      <vt:lpstr>ВОЛЯ ОТЦА</vt:lpstr>
      <vt:lpstr>ВОСХОЖДЕНИЕ ЧЕЛОВЕЧЕСТВА</vt:lpstr>
      <vt:lpstr>СТОЛПЫ АТМО-МОНДИЧЕСКОГО ПЛАНА</vt:lpstr>
      <vt:lpstr>УЧЕНИЧЕСТВО ПОЙДЁТ  ПО СТОЛПАМ</vt:lpstr>
      <vt:lpstr>УЧЕНИЧЕСТВО ПОЙДЁТ  ПО СТОЛПАМ</vt:lpstr>
      <vt:lpstr>УЧЕНИЧЕСТВО ПОЙДЁТ ПО СТОЛПАМ</vt:lpstr>
      <vt:lpstr>ВОСХОЖДЕНИЕ ПО СТОЛПАМ</vt:lpstr>
      <vt:lpstr>Столпы в Доме Отца</vt:lpstr>
      <vt:lpstr>Столп Дома Отца</vt:lpstr>
      <vt:lpstr>РАЗВЁРТЫВАНИЕ СТОЛПА ИВОМГ ПЛАНЕТОЙ ЗЕМЛЯ ФА</vt:lpstr>
      <vt:lpstr>Развертка Сына через Столпы</vt:lpstr>
      <vt:lpstr>Развертка Сына через Столпы</vt:lpstr>
      <vt:lpstr>РАЗВЁРТЫВАНИЕ СТОЛПОВ И ПРЯМОЙ КОНТАКТ С ОТЦОМ ФА</vt:lpstr>
      <vt:lpstr>Четверичность жизни укрепилась проявлением Столпов </vt:lpstr>
      <vt:lpstr>Столпы планеты</vt:lpstr>
      <vt:lpstr>Практика Столпа</vt:lpstr>
      <vt:lpstr>Проблема Столпа</vt:lpstr>
      <vt:lpstr>Практика Магнита и Столпа</vt:lpstr>
      <vt:lpstr>Практика Столпа</vt:lpstr>
      <vt:lpstr>Функции Столпа разрешение ситуаций</vt:lpstr>
      <vt:lpstr>Функция Столпа магнитность</vt:lpstr>
      <vt:lpstr>Функции Столпа смена условий</vt:lpstr>
      <vt:lpstr> Функция Столпа  синтезирование частей  </vt:lpstr>
      <vt:lpstr>Проблема пятой расы - раскоординация частей</vt:lpstr>
      <vt:lpstr>Функция Столпа синтезирование  частей </vt:lpstr>
      <vt:lpstr>Функция Столпа синтезирование частей </vt:lpstr>
      <vt:lpstr>Функции Столпа наделение возможностями</vt:lpstr>
      <vt:lpstr>Функции Столпа  усиление на нужную реализацию</vt:lpstr>
      <vt:lpstr>Функции Столпа центровка</vt:lpstr>
      <vt:lpstr>Функции Столпа служение</vt:lpstr>
      <vt:lpstr>Функции Столпа служение </vt:lpstr>
      <vt:lpstr>Функции Столпа преодоление инстинктов</vt:lpstr>
      <vt:lpstr>Функции Столпа  иерархизация</vt:lpstr>
      <vt:lpstr>Функции Столпа накопление Воли</vt:lpstr>
      <vt:lpstr>Функции Столпа накопление Воли</vt:lpstr>
      <vt:lpstr>Функции Столпа творчество</vt:lpstr>
      <vt:lpstr>Функции Столпа  Столп – это всё</vt:lpstr>
      <vt:lpstr>Часть Столп 7-й горизонт</vt:lpstr>
      <vt:lpstr>Фиксация Столпа в Теле</vt:lpstr>
      <vt:lpstr>Часть Столп  </vt:lpstr>
      <vt:lpstr>Часть Столп</vt:lpstr>
      <vt:lpstr>Часть Столп</vt:lpstr>
      <vt:lpstr>Часть Столп </vt:lpstr>
      <vt:lpstr>Часть Столп</vt:lpstr>
      <vt:lpstr>Огненная Нить Столпа</vt:lpstr>
      <vt:lpstr>Сила Огненной Нити</vt:lpstr>
      <vt:lpstr>СТОЛП МЕТАГАЛАКТИЧЕСКОГО ПРОЯВЛЕНИЯ</vt:lpstr>
      <vt:lpstr>СТОЛП ДУХА МЕТАГАЛАКТИКИ</vt:lpstr>
      <vt:lpstr>СТОЛП И ОГНЕННАЯ НИТЬ МЕТАГАЛАКТИЧЕСКОГО ПРОЯВЛЕНИЯ</vt:lpstr>
      <vt:lpstr>Явление Воли Метагалактики</vt:lpstr>
      <vt:lpstr>Явление Воли Метагалактики</vt:lpstr>
      <vt:lpstr>Явление Воли Метагалактики</vt:lpstr>
      <vt:lpstr>Явление Воли Метагалактики</vt:lpstr>
      <vt:lpstr>Воля Метагалактики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22.11.2013г. РАЗВЁРТЫВАНИЕ СТОЛПА ИВОМГ ПЛАНЕТОЙ  ЗЕМЛЯ ФА. ЯВЛЕНИЕ ВОЛИ МЕТАГАЛАКТИКИ</dc:title>
  <dc:creator>Марина</dc:creator>
  <cp:lastModifiedBy>Марина</cp:lastModifiedBy>
  <cp:revision>146</cp:revision>
  <dcterms:created xsi:type="dcterms:W3CDTF">2015-11-08T13:49:15Z</dcterms:created>
  <dcterms:modified xsi:type="dcterms:W3CDTF">2015-11-21T07:54:10Z</dcterms:modified>
</cp:coreProperties>
</file>